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300" r:id="rId3"/>
    <p:sldId id="291" r:id="rId4"/>
    <p:sldId id="278" r:id="rId5"/>
    <p:sldId id="279" r:id="rId6"/>
    <p:sldId id="280" r:id="rId7"/>
    <p:sldId id="283" r:id="rId8"/>
    <p:sldId id="284" r:id="rId9"/>
    <p:sldId id="286" r:id="rId10"/>
    <p:sldId id="293" r:id="rId11"/>
    <p:sldId id="292" r:id="rId12"/>
    <p:sldId id="287" r:id="rId13"/>
    <p:sldId id="257" r:id="rId14"/>
    <p:sldId id="258" r:id="rId15"/>
    <p:sldId id="288" r:id="rId16"/>
    <p:sldId id="272" r:id="rId17"/>
    <p:sldId id="299" r:id="rId18"/>
    <p:sldId id="269" r:id="rId19"/>
    <p:sldId id="290" r:id="rId20"/>
    <p:sldId id="266" r:id="rId21"/>
    <p:sldId id="273" r:id="rId22"/>
    <p:sldId id="275" r:id="rId23"/>
    <p:sldId id="268" r:id="rId24"/>
    <p:sldId id="267" r:id="rId25"/>
    <p:sldId id="276" r:id="rId26"/>
    <p:sldId id="277" r:id="rId27"/>
    <p:sldId id="294" r:id="rId28"/>
    <p:sldId id="295" r:id="rId29"/>
    <p:sldId id="298" r:id="rId30"/>
    <p:sldId id="296" r:id="rId31"/>
    <p:sldId id="297" r:id="rId32"/>
    <p:sldId id="30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35169" autoAdjust="0"/>
  </p:normalViewPr>
  <p:slideViewPr>
    <p:cSldViewPr>
      <p:cViewPr varScale="1">
        <p:scale>
          <a:sx n="23" d="100"/>
          <a:sy n="23" d="100"/>
        </p:scale>
        <p:origin x="-268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1EB215-9646-467A-900B-D6CA027BC7EF}" type="datetimeFigureOut">
              <a:rPr lang="en-US" smtClean="0"/>
              <a:t>10/13/2011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EF590C-395E-4545-B52B-3478F2F5EEC3}" type="slidenum">
              <a:rPr lang="en-US" smtClean="0"/>
              <a:t>‹#›</a:t>
            </a:fld>
            <a:endParaRPr lang="en-US"/>
          </a:p>
        </p:txBody>
      </p:sp>
    </p:spTree>
    <p:extLst>
      <p:ext uri="{BB962C8B-B14F-4D97-AF65-F5344CB8AC3E}">
        <p14:creationId xmlns:p14="http://schemas.microsoft.com/office/powerpoint/2010/main" val="226040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everyone,</a:t>
            </a:r>
          </a:p>
          <a:p>
            <a:endParaRPr lang="en-US" dirty="0" smtClean="0"/>
          </a:p>
          <a:p>
            <a:r>
              <a:rPr lang="en-US" dirty="0" smtClean="0"/>
              <a:t>I’m going to start by defining web accessibility, then I’m going to talk about why it matters. The bulk of my presentation will be discussing my research</a:t>
            </a:r>
            <a:r>
              <a:rPr lang="en-US" baseline="0" dirty="0" smtClean="0"/>
              <a:t> into how library web sites account for accessibility.</a:t>
            </a:r>
            <a:endParaRPr lang="en-US" dirty="0"/>
          </a:p>
        </p:txBody>
      </p:sp>
      <p:sp>
        <p:nvSpPr>
          <p:cNvPr id="4" name="Slide Number Placeholder 3"/>
          <p:cNvSpPr>
            <a:spLocks noGrp="1"/>
          </p:cNvSpPr>
          <p:nvPr>
            <p:ph type="sldNum" sz="quarter" idx="10"/>
          </p:nvPr>
        </p:nvSpPr>
        <p:spPr/>
        <p:txBody>
          <a:bodyPr/>
          <a:lstStyle/>
          <a:p>
            <a:fld id="{70EF590C-395E-4545-B52B-3478F2F5EEC3}" type="slidenum">
              <a:rPr lang="en-US" smtClean="0"/>
              <a:t>3</a:t>
            </a:fld>
            <a:endParaRPr lang="en-US"/>
          </a:p>
        </p:txBody>
      </p:sp>
    </p:spTree>
    <p:extLst>
      <p:ext uri="{BB962C8B-B14F-4D97-AF65-F5344CB8AC3E}">
        <p14:creationId xmlns:p14="http://schemas.microsoft.com/office/powerpoint/2010/main" val="356518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 couple of definitions. When “Accessibility” is discussed in reference to libraries, it can mean </a:t>
            </a:r>
            <a:r>
              <a:rPr lang="en-US" baseline="0" dirty="0" smtClean="0"/>
              <a:t>different things, depending on the context. </a:t>
            </a:r>
            <a:r>
              <a:rPr lang="en-US" dirty="0" smtClean="0"/>
              <a:t>Sometimes accessibility</a:t>
            </a:r>
            <a:r>
              <a:rPr lang="en-US" baseline="0" dirty="0" smtClean="0"/>
              <a:t> refers to making resources available to a variety of patrons. It also refers to making physical accommodations for patrons with disabilities.</a:t>
            </a:r>
            <a:r>
              <a:rPr lang="en-US" dirty="0" smtClean="0"/>
              <a:t> </a:t>
            </a:r>
          </a:p>
          <a:p>
            <a:endParaRPr lang="en-US" dirty="0" smtClean="0"/>
          </a:p>
          <a:p>
            <a:r>
              <a:rPr lang="en-US" dirty="0" smtClean="0"/>
              <a:t>But</a:t>
            </a:r>
            <a:r>
              <a:rPr lang="en-US" baseline="0" dirty="0" smtClean="0"/>
              <a:t> “web accessibility” usually means designing your web sites to be easy to use by patrons with disabilities.</a:t>
            </a:r>
            <a:endParaRPr lang="en-US" dirty="0"/>
          </a:p>
        </p:txBody>
      </p:sp>
      <p:sp>
        <p:nvSpPr>
          <p:cNvPr id="4" name="Slide Number Placeholder 3"/>
          <p:cNvSpPr>
            <a:spLocks noGrp="1"/>
          </p:cNvSpPr>
          <p:nvPr>
            <p:ph type="sldNum" sz="quarter" idx="10"/>
          </p:nvPr>
        </p:nvSpPr>
        <p:spPr/>
        <p:txBody>
          <a:bodyPr/>
          <a:lstStyle/>
          <a:p>
            <a:fld id="{70EF590C-395E-4545-B52B-3478F2F5EEC3}" type="slidenum">
              <a:rPr lang="en-US" smtClean="0"/>
              <a:t>4</a:t>
            </a:fld>
            <a:endParaRPr lang="en-US"/>
          </a:p>
        </p:txBody>
      </p:sp>
    </p:spTree>
    <p:extLst>
      <p:ext uri="{BB962C8B-B14F-4D97-AF65-F5344CB8AC3E}">
        <p14:creationId xmlns:p14="http://schemas.microsoft.com/office/powerpoint/2010/main" val="34197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4 main types of </a:t>
            </a:r>
            <a:r>
              <a:rPr lang="en-US" baseline="0" dirty="0" smtClean="0"/>
              <a:t>disabilities. </a:t>
            </a:r>
          </a:p>
          <a:p>
            <a:endParaRPr lang="en-US" baseline="0" dirty="0" smtClean="0"/>
          </a:p>
          <a:p>
            <a:r>
              <a:rPr lang="en-US" baseline="0" dirty="0" smtClean="0"/>
              <a:t>Visual disabilities refer to blindness, low vision and color blindness. Because the World Wide Web has developed into primarily a visual medium, it’s easy to forget that a wide variety of audio content is potentially available on the internet. Also, screen reading programs, which I’ll talk about in some detail later, open up a world of content to the visually disabled.</a:t>
            </a:r>
          </a:p>
          <a:p>
            <a:endParaRPr lang="en-US" baseline="0" dirty="0" smtClean="0"/>
          </a:p>
          <a:p>
            <a:r>
              <a:rPr lang="en-US" baseline="0" dirty="0" smtClean="0"/>
              <a:t>Audio disabilities refer to varying degrees of deafness. </a:t>
            </a:r>
          </a:p>
          <a:p>
            <a:endParaRPr lang="en-US" baseline="0" dirty="0" smtClean="0"/>
          </a:p>
          <a:p>
            <a:r>
              <a:rPr lang="en-US" baseline="0" dirty="0" smtClean="0"/>
              <a:t>Motor disabilities </a:t>
            </a:r>
          </a:p>
          <a:p>
            <a:endParaRPr lang="en-US" baseline="0" dirty="0" smtClean="0"/>
          </a:p>
          <a:p>
            <a:r>
              <a:rPr lang="en-US" baseline="0" dirty="0" smtClean="0"/>
              <a:t>Many of us take the use of a mouse for granted, and struggle to do even basic tasks without one. But patrons with partial paralysis have no choice but to navigate by keyboard only. Common design features such as drop-down menus can be completely inaccessible to </a:t>
            </a:r>
          </a:p>
          <a:p>
            <a:endParaRPr lang="en-US" baseline="0" dirty="0" smtClean="0"/>
          </a:p>
          <a:p>
            <a:r>
              <a:rPr lang="en-US" baseline="0" dirty="0" smtClean="0"/>
              <a:t>Cognitive disabilities are sometimes thought of as “hidden” disabilities, but these are actually the most common types of disabilities. The good news is that many of the same design principles that make web sites easier to use also benefit patrons with learning disabilities. Some of these include having a consistent layout, use of words and symbols consistently and using clear, jargon-free language.</a:t>
            </a:r>
            <a:endParaRPr lang="en-US" dirty="0"/>
          </a:p>
        </p:txBody>
      </p:sp>
      <p:sp>
        <p:nvSpPr>
          <p:cNvPr id="4" name="Slide Number Placeholder 3"/>
          <p:cNvSpPr>
            <a:spLocks noGrp="1"/>
          </p:cNvSpPr>
          <p:nvPr>
            <p:ph type="sldNum" sz="quarter" idx="10"/>
          </p:nvPr>
        </p:nvSpPr>
        <p:spPr/>
        <p:txBody>
          <a:bodyPr/>
          <a:lstStyle/>
          <a:p>
            <a:fld id="{70EF590C-395E-4545-B52B-3478F2F5EEC3}" type="slidenum">
              <a:rPr lang="en-US" smtClean="0"/>
              <a:t>5</a:t>
            </a:fld>
            <a:endParaRPr lang="en-US"/>
          </a:p>
        </p:txBody>
      </p:sp>
    </p:spTree>
    <p:extLst>
      <p:ext uri="{BB962C8B-B14F-4D97-AF65-F5344CB8AC3E}">
        <p14:creationId xmlns:p14="http://schemas.microsoft.com/office/powerpoint/2010/main" val="365789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spend the next few minutes discussing why web accessibility</a:t>
            </a:r>
            <a:r>
              <a:rPr lang="en-US" baseline="0" dirty="0" smtClean="0"/>
              <a:t> is an important thing to consider.</a:t>
            </a:r>
          </a:p>
          <a:p>
            <a:endParaRPr lang="en-US" baseline="0" dirty="0" smtClean="0"/>
          </a:p>
          <a:p>
            <a:r>
              <a:rPr lang="en-US" baseline="0" dirty="0" smtClean="0"/>
              <a:t>First, most accessibility practices help a web site’s usability for all patrons.</a:t>
            </a:r>
          </a:p>
          <a:p>
            <a:endParaRPr lang="en-US" baseline="0" dirty="0" smtClean="0"/>
          </a:p>
          <a:p>
            <a:r>
              <a:rPr lang="en-US" baseline="0" dirty="0" smtClean="0"/>
              <a:t>Also, there are laws that apply to many institutions.</a:t>
            </a:r>
          </a:p>
          <a:p>
            <a:endParaRPr lang="en-US" baseline="0" dirty="0" smtClean="0"/>
          </a:p>
          <a:p>
            <a:r>
              <a:rPr lang="en-US" baseline="0" dirty="0" smtClean="0"/>
              <a:t>Finally, libraries typically pride themselves on providing access to information. </a:t>
            </a:r>
            <a:endParaRPr lang="en-US" dirty="0"/>
          </a:p>
        </p:txBody>
      </p:sp>
      <p:sp>
        <p:nvSpPr>
          <p:cNvPr id="4" name="Slide Number Placeholder 3"/>
          <p:cNvSpPr>
            <a:spLocks noGrp="1"/>
          </p:cNvSpPr>
          <p:nvPr>
            <p:ph type="sldNum" sz="quarter" idx="10"/>
          </p:nvPr>
        </p:nvSpPr>
        <p:spPr/>
        <p:txBody>
          <a:bodyPr/>
          <a:lstStyle/>
          <a:p>
            <a:fld id="{70EF590C-395E-4545-B52B-3478F2F5EEC3}" type="slidenum">
              <a:rPr lang="en-US" smtClean="0"/>
              <a:t>6</a:t>
            </a:fld>
            <a:endParaRPr lang="en-US"/>
          </a:p>
        </p:txBody>
      </p:sp>
    </p:spTree>
    <p:extLst>
      <p:ext uri="{BB962C8B-B14F-4D97-AF65-F5344CB8AC3E}">
        <p14:creationId xmlns:p14="http://schemas.microsoft.com/office/powerpoint/2010/main" val="2609979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adaptations that should be made to help disabled patrons also help everyone. For example, providing consistent layouts and logical navigation are especially helpful for learning disabled patrons, but also make things easier for anyone using the site. Providing captions, or text equivalents</a:t>
            </a:r>
            <a:r>
              <a:rPr lang="en-US" baseline="0" dirty="0" smtClean="0"/>
              <a:t> for audio content, help those who don’t have audio enabled, or don’t want to put on headphones or disturb others by listening to audio. Also some users disable images and flash content to minimize download time, so alt tags help these users also.</a:t>
            </a:r>
            <a:endParaRPr lang="en-US" dirty="0"/>
          </a:p>
        </p:txBody>
      </p:sp>
      <p:sp>
        <p:nvSpPr>
          <p:cNvPr id="4" name="Slide Number Placeholder 3"/>
          <p:cNvSpPr>
            <a:spLocks noGrp="1"/>
          </p:cNvSpPr>
          <p:nvPr>
            <p:ph type="sldNum" sz="quarter" idx="10"/>
          </p:nvPr>
        </p:nvSpPr>
        <p:spPr/>
        <p:txBody>
          <a:bodyPr/>
          <a:lstStyle/>
          <a:p>
            <a:fld id="{70EF590C-395E-4545-B52B-3478F2F5EEC3}" type="slidenum">
              <a:rPr lang="en-US" smtClean="0"/>
              <a:t>7</a:t>
            </a:fld>
            <a:endParaRPr lang="en-US"/>
          </a:p>
        </p:txBody>
      </p:sp>
    </p:spTree>
    <p:extLst>
      <p:ext uri="{BB962C8B-B14F-4D97-AF65-F5344CB8AC3E}">
        <p14:creationId xmlns:p14="http://schemas.microsoft.com/office/powerpoint/2010/main" val="1287984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question explores whether there is a correlation between how sites are laid out and their accessibility. My interest in this question was sparked by my observation that a large number of the missing alt tags were associated with spacer images used in tables.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web design was in its infancy, pages consisted mainly of lists of links with little structure. Soon, designers learned to manipulate HTML tables to give them some measure of design flexibility. However, tables can be tricky to use as a design mechanism, as they were never intended for this purpose. Therefore, designers often resorted to inserting precisely-sized images in table cells to force pages to display as intended.  Since these images do not convey meaning, it is understandable that designers would neglect to include alt tags. However, screen readers read them and are a significant annoyance to screen reader users.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 the introduction of Cascading Style Sheets, level 2 (CSS2) in 1998, designers were afforded a new toolset for structuring pages. CSS2 includes a visual formatting model known as the “Box model.” Block-level elements, such as the&lt;div&gt;, &lt;p&gt; and &lt;</a:t>
            </a:r>
            <a:r>
              <a:rPr lang="en-US" sz="1200" kern="1200" dirty="0" err="1" smtClean="0">
                <a:solidFill>
                  <a:schemeClr val="tx1"/>
                </a:solidFill>
                <a:effectLst/>
                <a:latin typeface="+mn-lt"/>
                <a:ea typeface="+mn-ea"/>
                <a:cs typeface="+mn-cs"/>
              </a:rPr>
              <a:t>ul</a:t>
            </a:r>
            <a:r>
              <a:rPr lang="en-US" sz="1200" kern="1200" dirty="0" smtClean="0">
                <a:solidFill>
                  <a:schemeClr val="tx1"/>
                </a:solidFill>
                <a:effectLst/>
                <a:latin typeface="+mn-lt"/>
                <a:ea typeface="+mn-ea"/>
                <a:cs typeface="+mn-cs"/>
              </a:rPr>
              <a:t>&gt; elements, could be given properties such as height, width, and a variety of visual characteristics that made them more effective as page design elements. Block-level elements, primarily the &lt;div&gt; element, became an alternative means of structuring web pages. With a div-based layout, spacer images were no longer necessary to force HTML tables to bend to the will of a designer’s vision.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EF590C-395E-4545-B52B-3478F2F5EEC3}" type="slidenum">
              <a:rPr lang="en-US" smtClean="0"/>
              <a:t>20</a:t>
            </a:fld>
            <a:endParaRPr lang="en-US"/>
          </a:p>
        </p:txBody>
      </p:sp>
    </p:spTree>
    <p:extLst>
      <p:ext uri="{BB962C8B-B14F-4D97-AF65-F5344CB8AC3E}">
        <p14:creationId xmlns:p14="http://schemas.microsoft.com/office/powerpoint/2010/main" val="2992041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an example of what a screen reader would sound like on</a:t>
            </a:r>
            <a:r>
              <a:rPr lang="en-US" baseline="0" dirty="0" smtClean="0"/>
              <a:t> a page built mainly with tables…</a:t>
            </a:r>
            <a:endParaRPr lang="en-US" dirty="0"/>
          </a:p>
        </p:txBody>
      </p:sp>
      <p:sp>
        <p:nvSpPr>
          <p:cNvPr id="4" name="Slide Number Placeholder 3"/>
          <p:cNvSpPr>
            <a:spLocks noGrp="1"/>
          </p:cNvSpPr>
          <p:nvPr>
            <p:ph type="sldNum" sz="quarter" idx="10"/>
          </p:nvPr>
        </p:nvSpPr>
        <p:spPr/>
        <p:txBody>
          <a:bodyPr/>
          <a:lstStyle/>
          <a:p>
            <a:fld id="{70EF590C-395E-4545-B52B-3478F2F5EEC3}" type="slidenum">
              <a:rPr lang="en-US" smtClean="0"/>
              <a:t>21</a:t>
            </a:fld>
            <a:endParaRPr lang="en-US"/>
          </a:p>
        </p:txBody>
      </p:sp>
    </p:spTree>
    <p:extLst>
      <p:ext uri="{BB962C8B-B14F-4D97-AF65-F5344CB8AC3E}">
        <p14:creationId xmlns:p14="http://schemas.microsoft.com/office/powerpoint/2010/main" val="3292289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numbers indicate a substantial correlation between the use of div-based layouts compared</a:t>
            </a:r>
            <a:r>
              <a:rPr lang="en-US" baseline="0" dirty="0" smtClean="0"/>
              <a:t> to table-based layouts.</a:t>
            </a:r>
            <a:endParaRPr lang="en-US" dirty="0"/>
          </a:p>
        </p:txBody>
      </p:sp>
      <p:sp>
        <p:nvSpPr>
          <p:cNvPr id="4" name="Slide Number Placeholder 3"/>
          <p:cNvSpPr>
            <a:spLocks noGrp="1"/>
          </p:cNvSpPr>
          <p:nvPr>
            <p:ph type="sldNum" sz="quarter" idx="10"/>
          </p:nvPr>
        </p:nvSpPr>
        <p:spPr/>
        <p:txBody>
          <a:bodyPr/>
          <a:lstStyle/>
          <a:p>
            <a:fld id="{70EF590C-395E-4545-B52B-3478F2F5EEC3}" type="slidenum">
              <a:rPr lang="en-US" smtClean="0"/>
              <a:t>22</a:t>
            </a:fld>
            <a:endParaRPr lang="en-US"/>
          </a:p>
        </p:txBody>
      </p:sp>
    </p:spTree>
    <p:extLst>
      <p:ext uri="{BB962C8B-B14F-4D97-AF65-F5344CB8AC3E}">
        <p14:creationId xmlns:p14="http://schemas.microsoft.com/office/powerpoint/2010/main" val="983319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planning a redesign, consider using a CMS, (such as Drupal) for your web site.</a:t>
            </a:r>
          </a:p>
          <a:p>
            <a:endParaRPr lang="en-US" dirty="0" smtClean="0"/>
          </a:p>
          <a:p>
            <a:r>
              <a:rPr lang="en-US" dirty="0" smtClean="0"/>
              <a:t>If not,</a:t>
            </a:r>
            <a:r>
              <a:rPr lang="en-US" baseline="0" dirty="0" smtClean="0"/>
              <a:t> try </a:t>
            </a:r>
            <a:endParaRPr lang="en-US" dirty="0"/>
          </a:p>
        </p:txBody>
      </p:sp>
      <p:sp>
        <p:nvSpPr>
          <p:cNvPr id="4" name="Slide Number Placeholder 3"/>
          <p:cNvSpPr>
            <a:spLocks noGrp="1"/>
          </p:cNvSpPr>
          <p:nvPr>
            <p:ph type="sldNum" sz="quarter" idx="10"/>
          </p:nvPr>
        </p:nvSpPr>
        <p:spPr/>
        <p:txBody>
          <a:bodyPr/>
          <a:lstStyle/>
          <a:p>
            <a:fld id="{70EF590C-395E-4545-B52B-3478F2F5EEC3}" type="slidenum">
              <a:rPr lang="en-US" smtClean="0"/>
              <a:t>29</a:t>
            </a:fld>
            <a:endParaRPr lang="en-US"/>
          </a:p>
        </p:txBody>
      </p:sp>
    </p:spTree>
    <p:extLst>
      <p:ext uri="{BB962C8B-B14F-4D97-AF65-F5344CB8AC3E}">
        <p14:creationId xmlns:p14="http://schemas.microsoft.com/office/powerpoint/2010/main" val="3112809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031A6F2-CFCE-4B95-8FF7-EA686AFD9F15}" type="datetimeFigureOut">
              <a:rPr lang="en-US" smtClean="0"/>
              <a:t>10/13/2011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41D5BC9-A211-465E-A445-57F7AF36DDF0}"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31A6F2-CFCE-4B95-8FF7-EA686AFD9F15}" type="datetimeFigureOut">
              <a:rPr lang="en-US" smtClean="0"/>
              <a:t>10/13/2011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D5BC9-A211-465E-A445-57F7AF36DD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31A6F2-CFCE-4B95-8FF7-EA686AFD9F15}" type="datetimeFigureOut">
              <a:rPr lang="en-US" smtClean="0"/>
              <a:t>10/13/2011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D5BC9-A211-465E-A445-57F7AF36DDF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31A6F2-CFCE-4B95-8FF7-EA686AFD9F15}" type="datetimeFigureOut">
              <a:rPr lang="en-US" smtClean="0"/>
              <a:t>10/13/2011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D5BC9-A211-465E-A445-57F7AF36DDF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031A6F2-CFCE-4B95-8FF7-EA686AFD9F15}" type="datetimeFigureOut">
              <a:rPr lang="en-US" smtClean="0"/>
              <a:t>10/13/2011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41D5BC9-A211-465E-A445-57F7AF36DDF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031A6F2-CFCE-4B95-8FF7-EA686AFD9F15}" type="datetimeFigureOut">
              <a:rPr lang="en-US" smtClean="0"/>
              <a:t>10/13/2011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D5BC9-A211-465E-A445-57F7AF36DDF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031A6F2-CFCE-4B95-8FF7-EA686AFD9F15}" type="datetimeFigureOut">
              <a:rPr lang="en-US" smtClean="0"/>
              <a:t>10/13/2011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1D5BC9-A211-465E-A445-57F7AF36DDF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031A6F2-CFCE-4B95-8FF7-EA686AFD9F15}" type="datetimeFigureOut">
              <a:rPr lang="en-US" smtClean="0"/>
              <a:t>10/13/2011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1D5BC9-A211-465E-A445-57F7AF36DD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31A6F2-CFCE-4B95-8FF7-EA686AFD9F15}" type="datetimeFigureOut">
              <a:rPr lang="en-US" smtClean="0"/>
              <a:t>10/13/2011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1D5BC9-A211-465E-A445-57F7AF36DD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031A6F2-CFCE-4B95-8FF7-EA686AFD9F15}" type="datetimeFigureOut">
              <a:rPr lang="en-US" smtClean="0"/>
              <a:t>10/13/2011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D5BC9-A211-465E-A445-57F7AF36DDF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031A6F2-CFCE-4B95-8FF7-EA686AFD9F15}" type="datetimeFigureOut">
              <a:rPr lang="en-US" smtClean="0"/>
              <a:t>10/13/2011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D5BC9-A211-465E-A445-57F7AF36DD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031A6F2-CFCE-4B95-8FF7-EA686AFD9F15}" type="datetimeFigureOut">
              <a:rPr lang="en-US" smtClean="0"/>
              <a:t>10/13/2011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41D5BC9-A211-465E-A445-57F7AF36DDF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fae.cita.uiuc.edu/abou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w3.org/WAI/intro/accessibility.ph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en.wikipedia.org/wiki/Web_accessibilit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ebaim.org/intr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section508.gov/index.cfm?fuseAction=Law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dirty="0" smtClean="0"/>
              <a:t>Web Accessibility</a:t>
            </a:r>
            <a:endParaRPr lang="en-US" dirty="0"/>
          </a:p>
        </p:txBody>
      </p:sp>
      <p:sp>
        <p:nvSpPr>
          <p:cNvPr id="3" name="Subtitle 2"/>
          <p:cNvSpPr>
            <a:spLocks noGrp="1"/>
          </p:cNvSpPr>
          <p:nvPr>
            <p:ph type="subTitle" idx="1"/>
          </p:nvPr>
        </p:nvSpPr>
        <p:spPr/>
        <p:txBody>
          <a:bodyPr/>
          <a:lstStyle/>
          <a:p>
            <a:r>
              <a:rPr lang="en-US" dirty="0" smtClean="0"/>
              <a:t>An Evaluation and Discussion of the Web Accessibility of Academic Library Web Sites</a:t>
            </a:r>
            <a:endParaRPr lang="en-US" dirty="0"/>
          </a:p>
        </p:txBody>
      </p:sp>
    </p:spTree>
    <p:extLst>
      <p:ext uri="{BB962C8B-B14F-4D97-AF65-F5344CB8AC3E}">
        <p14:creationId xmlns:p14="http://schemas.microsoft.com/office/powerpoint/2010/main" val="235457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Research Methodology</a:t>
            </a:r>
            <a:endParaRPr lang="en-US" sz="3600" b="1" dirty="0"/>
          </a:p>
        </p:txBody>
      </p:sp>
      <p:sp>
        <p:nvSpPr>
          <p:cNvPr id="3" name="Content Placeholder 2"/>
          <p:cNvSpPr>
            <a:spLocks noGrp="1"/>
          </p:cNvSpPr>
          <p:nvPr>
            <p:ph idx="1"/>
          </p:nvPr>
        </p:nvSpPr>
        <p:spPr>
          <a:xfrm>
            <a:off x="838200" y="1971932"/>
            <a:ext cx="6731000" cy="1076068"/>
          </a:xfrm>
        </p:spPr>
        <p:txBody>
          <a:bodyPr>
            <a:normAutofit/>
          </a:bodyPr>
          <a:lstStyle/>
          <a:p>
            <a:r>
              <a:rPr lang="en-US" sz="1800" b="1" dirty="0" smtClean="0"/>
              <a:t>Automated accessibility checker: Bobby 3.1.1</a:t>
            </a:r>
            <a:r>
              <a:rPr lang="en-US" sz="1800" dirty="0" smtClean="0"/>
              <a:t> </a:t>
            </a:r>
            <a:r>
              <a:rPr lang="en-US" sz="1800" b="1" dirty="0" smtClean="0"/>
              <a:t> W3C-WCAG, Priority 1, compliance check.</a:t>
            </a:r>
            <a:r>
              <a:rPr lang="en-US" sz="1800" dirty="0" smtClean="0"/>
              <a:t> </a:t>
            </a:r>
          </a:p>
          <a:p>
            <a:endParaRPr lang="en-US" dirty="0"/>
          </a:p>
        </p:txBody>
      </p:sp>
      <p:sp>
        <p:nvSpPr>
          <p:cNvPr id="4" name="Title 1"/>
          <p:cNvSpPr txBox="1">
            <a:spLocks/>
          </p:cNvSpPr>
          <p:nvPr/>
        </p:nvSpPr>
        <p:spPr>
          <a:xfrm>
            <a:off x="355600" y="1257300"/>
            <a:ext cx="8229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2010 Study of 56 North American Libraries</a:t>
            </a:r>
            <a:endParaRPr lang="en-US" sz="2000" b="1" dirty="0"/>
          </a:p>
        </p:txBody>
      </p:sp>
      <p:pic>
        <p:nvPicPr>
          <p:cNvPr id="2050" name="Picture 2" descr="C:\Users\dcomeaux\AppData\Local\Temp\SNAGHTMLba848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974" y="2819400"/>
            <a:ext cx="7300851" cy="360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519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Research Methodology</a:t>
            </a:r>
            <a:endParaRPr lang="en-US" sz="3600" b="1" dirty="0"/>
          </a:p>
        </p:txBody>
      </p:sp>
      <p:sp>
        <p:nvSpPr>
          <p:cNvPr id="3" name="Content Placeholder 2"/>
          <p:cNvSpPr>
            <a:spLocks noGrp="1"/>
          </p:cNvSpPr>
          <p:nvPr>
            <p:ph idx="1"/>
          </p:nvPr>
        </p:nvSpPr>
        <p:spPr>
          <a:xfrm>
            <a:off x="457200" y="2438400"/>
            <a:ext cx="8001000" cy="3687763"/>
          </a:xfrm>
        </p:spPr>
        <p:txBody>
          <a:bodyPr>
            <a:normAutofit fontScale="85000" lnSpcReduction="20000"/>
          </a:bodyPr>
          <a:lstStyle/>
          <a:p>
            <a:r>
              <a:rPr lang="en-US" b="1" dirty="0" smtClean="0"/>
              <a:t>Manual testing for "skip </a:t>
            </a:r>
            <a:r>
              <a:rPr lang="en-US" b="1" dirty="0" err="1" smtClean="0"/>
              <a:t>nav</a:t>
            </a:r>
            <a:r>
              <a:rPr lang="en-US" b="1" dirty="0" smtClean="0"/>
              <a:t>" link, a Section 508 requirement (2006 &amp; 2010 only)</a:t>
            </a:r>
            <a:r>
              <a:rPr lang="en-US" dirty="0" smtClean="0"/>
              <a:t> </a:t>
            </a:r>
          </a:p>
          <a:p>
            <a:r>
              <a:rPr lang="en-US" b="1" dirty="0" smtClean="0"/>
              <a:t>Additional variables</a:t>
            </a:r>
          </a:p>
          <a:p>
            <a:pPr lvl="1"/>
            <a:r>
              <a:rPr lang="en-US" b="1" dirty="0" smtClean="0"/>
              <a:t>Methods used for page lay-out (tables v. </a:t>
            </a:r>
            <a:r>
              <a:rPr lang="en-US" b="1" dirty="0" err="1" smtClean="0"/>
              <a:t>divs</a:t>
            </a:r>
            <a:r>
              <a:rPr lang="en-US" b="1" dirty="0" smtClean="0"/>
              <a:t>; 2010)</a:t>
            </a:r>
          </a:p>
          <a:p>
            <a:pPr lvl="1"/>
            <a:r>
              <a:rPr lang="en-US" b="1" dirty="0" smtClean="0"/>
              <a:t>CMS (yes or no; 2010)</a:t>
            </a:r>
          </a:p>
          <a:p>
            <a:r>
              <a:rPr lang="en-US" b="1" dirty="0" smtClean="0"/>
              <a:t>Scope: homepages plus one link-layer down (within the domain)</a:t>
            </a:r>
            <a:r>
              <a:rPr lang="en-US" dirty="0" smtClean="0"/>
              <a:t> </a:t>
            </a:r>
          </a:p>
          <a:p>
            <a:r>
              <a:rPr lang="en-US" b="1" dirty="0" smtClean="0"/>
              <a:t>Study size: </a:t>
            </a:r>
            <a:endParaRPr lang="en-US" dirty="0" smtClean="0"/>
          </a:p>
          <a:p>
            <a:pPr lvl="1"/>
            <a:r>
              <a:rPr lang="en-US" b="1" dirty="0" smtClean="0"/>
              <a:t>all 56 ALA-accredited SLISs and the main libraries at these institutions (2002, 2006, 2010)</a:t>
            </a:r>
            <a:r>
              <a:rPr lang="en-US" dirty="0" smtClean="0"/>
              <a:t> </a:t>
            </a:r>
          </a:p>
          <a:p>
            <a:r>
              <a:rPr lang="en-US" b="1" dirty="0" smtClean="0"/>
              <a:t>Geographic coverage: US and Canada</a:t>
            </a:r>
            <a:r>
              <a:rPr lang="en-US" dirty="0" smtClean="0"/>
              <a:t> </a:t>
            </a:r>
          </a:p>
          <a:p>
            <a:endParaRPr lang="en-US" dirty="0"/>
          </a:p>
        </p:txBody>
      </p:sp>
      <p:sp>
        <p:nvSpPr>
          <p:cNvPr id="4" name="Title 1"/>
          <p:cNvSpPr txBox="1">
            <a:spLocks/>
          </p:cNvSpPr>
          <p:nvPr/>
        </p:nvSpPr>
        <p:spPr>
          <a:xfrm>
            <a:off x="355600" y="1257300"/>
            <a:ext cx="8229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2010 Study of 56 North American Libraries</a:t>
            </a:r>
            <a:endParaRPr lang="en-US" sz="2000" b="1" dirty="0"/>
          </a:p>
        </p:txBody>
      </p:sp>
    </p:spTree>
    <p:extLst>
      <p:ext uri="{BB962C8B-B14F-4D97-AF65-F5344CB8AC3E}">
        <p14:creationId xmlns:p14="http://schemas.microsoft.com/office/powerpoint/2010/main" val="345415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Research Methodology</a:t>
            </a:r>
            <a:endParaRPr lang="en-US" sz="3600" b="1" dirty="0"/>
          </a:p>
        </p:txBody>
      </p:sp>
      <p:sp>
        <p:nvSpPr>
          <p:cNvPr id="3" name="Content Placeholder 2"/>
          <p:cNvSpPr>
            <a:spLocks noGrp="1"/>
          </p:cNvSpPr>
          <p:nvPr>
            <p:ph idx="1"/>
          </p:nvPr>
        </p:nvSpPr>
        <p:spPr>
          <a:xfrm>
            <a:off x="469900" y="2362200"/>
            <a:ext cx="8001000" cy="3687763"/>
          </a:xfrm>
        </p:spPr>
        <p:txBody>
          <a:bodyPr>
            <a:normAutofit/>
          </a:bodyPr>
          <a:lstStyle/>
          <a:p>
            <a:r>
              <a:rPr lang="en-US" b="1" dirty="0" smtClean="0"/>
              <a:t>Web Sites studied: </a:t>
            </a:r>
            <a:endParaRPr lang="en-US" dirty="0" smtClean="0"/>
          </a:p>
          <a:p>
            <a:pPr lvl="1"/>
            <a:r>
              <a:rPr lang="en-US" b="1" dirty="0" smtClean="0"/>
              <a:t>22 Louisiana </a:t>
            </a:r>
            <a:r>
              <a:rPr lang="en-US" b="1" dirty="0"/>
              <a:t>4-year colleges &amp; universities</a:t>
            </a:r>
            <a:endParaRPr lang="en-US" dirty="0"/>
          </a:p>
          <a:p>
            <a:endParaRPr lang="en-US" dirty="0"/>
          </a:p>
        </p:txBody>
      </p:sp>
      <p:sp>
        <p:nvSpPr>
          <p:cNvPr id="4" name="Title 1"/>
          <p:cNvSpPr txBox="1">
            <a:spLocks/>
          </p:cNvSpPr>
          <p:nvPr/>
        </p:nvSpPr>
        <p:spPr>
          <a:xfrm>
            <a:off x="355600" y="1257300"/>
            <a:ext cx="8229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2011 Study of 22 Louisiana Libraries</a:t>
            </a:r>
            <a:endParaRPr lang="en-US" sz="2000" b="1" dirty="0"/>
          </a:p>
        </p:txBody>
      </p:sp>
    </p:spTree>
    <p:extLst>
      <p:ext uri="{BB962C8B-B14F-4D97-AF65-F5344CB8AC3E}">
        <p14:creationId xmlns:p14="http://schemas.microsoft.com/office/powerpoint/2010/main" val="1705342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How </a:t>
            </a:r>
            <a:r>
              <a:rPr lang="en-US" dirty="0"/>
              <a:t>accessible are the </a:t>
            </a:r>
            <a:r>
              <a:rPr lang="en-US" dirty="0" smtClean="0"/>
              <a:t>library </a:t>
            </a:r>
            <a:r>
              <a:rPr lang="en-US" dirty="0"/>
              <a:t>Web </a:t>
            </a:r>
            <a:r>
              <a:rPr lang="en-US" dirty="0" smtClean="0"/>
              <a:t>sites?</a:t>
            </a:r>
          </a:p>
          <a:p>
            <a:pPr marL="400050" lvl="1" indent="0">
              <a:buNone/>
            </a:pPr>
            <a:r>
              <a:rPr lang="en-US" sz="2600" dirty="0" smtClean="0"/>
              <a:t>(in terms of the percentage of barrier-free pages)</a:t>
            </a:r>
          </a:p>
          <a:p>
            <a:pPr marL="0" indent="0">
              <a:buNone/>
            </a:pPr>
            <a:r>
              <a:rPr lang="en-US" dirty="0" smtClean="0"/>
              <a:t>2. </a:t>
            </a:r>
            <a:r>
              <a:rPr lang="en-US" dirty="0"/>
              <a:t>How many library sites use "Skip Navigation" links and does their use correlate with accessibility?</a:t>
            </a:r>
          </a:p>
          <a:p>
            <a:pPr marL="0" indent="0">
              <a:buNone/>
            </a:pPr>
            <a:r>
              <a:rPr lang="en-US" dirty="0"/>
              <a:t>5. How does the method of page layout (table-based or div-based) correlate with accessibility?</a:t>
            </a:r>
          </a:p>
          <a:p>
            <a:pPr marL="0" indent="0">
              <a:buNone/>
            </a:pPr>
            <a:r>
              <a:rPr lang="en-US" dirty="0"/>
              <a:t>6. Does the use of a Content Management System (CMS) correlate with accessibility?</a:t>
            </a:r>
          </a:p>
          <a:p>
            <a:pPr marL="400050" lvl="1" indent="0">
              <a:buNone/>
            </a:pPr>
            <a:endParaRPr lang="en-US" dirty="0"/>
          </a:p>
          <a:p>
            <a:pPr marL="0" indent="0">
              <a:buNone/>
            </a:pPr>
            <a:endParaRPr lang="en-US" dirty="0"/>
          </a:p>
        </p:txBody>
      </p:sp>
    </p:spTree>
    <p:extLst>
      <p:ext uri="{BB962C8B-B14F-4D97-AF65-F5344CB8AC3E}">
        <p14:creationId xmlns:p14="http://schemas.microsoft.com/office/powerpoint/2010/main" val="238871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How accessible are they?</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How accessible are the major library Web sites on the campuses with SLIS schools in 2010?</a:t>
            </a:r>
          </a:p>
          <a:p>
            <a:pPr lvl="1">
              <a:buFont typeface="Wingdings" pitchFamily="2" charset="2"/>
              <a:buChar char="Ø"/>
            </a:pPr>
            <a:r>
              <a:rPr lang="en-US" sz="2400" dirty="0"/>
              <a:t>Overall, 61% </a:t>
            </a:r>
            <a:r>
              <a:rPr lang="en-US" sz="2400" dirty="0" smtClean="0"/>
              <a:t>Bobby-approved</a:t>
            </a:r>
            <a:r>
              <a:rPr lang="en-US" sz="2400" dirty="0"/>
              <a:t>. </a:t>
            </a:r>
            <a:endParaRPr lang="en-US" sz="2400" dirty="0" smtClean="0"/>
          </a:p>
          <a:p>
            <a:pPr lvl="1">
              <a:buFont typeface="Wingdings" pitchFamily="2" charset="2"/>
              <a:buChar char="Ø"/>
            </a:pPr>
            <a:r>
              <a:rPr lang="en-US" sz="2400" dirty="0" smtClean="0"/>
              <a:t>8 were </a:t>
            </a:r>
            <a:r>
              <a:rPr lang="en-US" sz="2400" dirty="0"/>
              <a:t>100</a:t>
            </a:r>
            <a:r>
              <a:rPr lang="en-US" sz="2400" dirty="0" smtClean="0"/>
              <a:t>% approved. </a:t>
            </a:r>
          </a:p>
          <a:p>
            <a:pPr lvl="1">
              <a:buFont typeface="Wingdings" pitchFamily="2" charset="2"/>
              <a:buChar char="Ø"/>
            </a:pPr>
            <a:r>
              <a:rPr lang="en-US" sz="2400" dirty="0"/>
              <a:t>13 sites were above 90% approved. </a:t>
            </a:r>
          </a:p>
          <a:p>
            <a:pPr lvl="1">
              <a:buFont typeface="Wingdings" pitchFamily="2" charset="2"/>
              <a:buChar char="Ø"/>
            </a:pPr>
            <a:r>
              <a:rPr lang="en-US" sz="2400" dirty="0"/>
              <a:t>11 were between 80% &amp; 90% approved. </a:t>
            </a:r>
          </a:p>
          <a:p>
            <a:pPr lvl="1">
              <a:buFont typeface="Wingdings" pitchFamily="2" charset="2"/>
              <a:buChar char="Ø"/>
            </a:pPr>
            <a:endParaRPr lang="en-US" sz="2400" dirty="0"/>
          </a:p>
          <a:p>
            <a:pPr lvl="1">
              <a:buFont typeface="Wingdings" pitchFamily="2" charset="2"/>
              <a:buChar char="Ø"/>
            </a:pPr>
            <a:r>
              <a:rPr lang="en-US" sz="2400" dirty="0"/>
              <a:t>6 had no approved pages</a:t>
            </a:r>
          </a:p>
          <a:p>
            <a:pPr lvl="1">
              <a:buFont typeface="Wingdings" pitchFamily="2" charset="2"/>
              <a:buChar char="Ø"/>
            </a:pPr>
            <a:r>
              <a:rPr lang="en-US" sz="2400" dirty="0"/>
              <a:t>7 had less than 10% approved.</a:t>
            </a:r>
          </a:p>
          <a:p>
            <a:pPr lvl="1">
              <a:buFont typeface="Wingdings" pitchFamily="2" charset="2"/>
              <a:buChar char="Ø"/>
            </a:pPr>
            <a:endParaRPr lang="en-US" sz="2400" dirty="0" smtClean="0"/>
          </a:p>
          <a:p>
            <a:endParaRPr lang="en-US" dirty="0"/>
          </a:p>
        </p:txBody>
      </p:sp>
      <p:sp>
        <p:nvSpPr>
          <p:cNvPr id="4" name="Title 1"/>
          <p:cNvSpPr txBox="1">
            <a:spLocks/>
          </p:cNvSpPr>
          <p:nvPr/>
        </p:nvSpPr>
        <p:spPr>
          <a:xfrm>
            <a:off x="457200" y="914400"/>
            <a:ext cx="8229600" cy="715962"/>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56 North American Libraries</a:t>
            </a:r>
            <a:br>
              <a:rPr lang="en-US" dirty="0" smtClean="0"/>
            </a:br>
            <a:endParaRPr lang="en-US" dirty="0"/>
          </a:p>
        </p:txBody>
      </p:sp>
    </p:spTree>
    <p:extLst>
      <p:ext uri="{BB962C8B-B14F-4D97-AF65-F5344CB8AC3E}">
        <p14:creationId xmlns:p14="http://schemas.microsoft.com/office/powerpoint/2010/main" val="393322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How accessible are they?</a:t>
            </a:r>
            <a:br>
              <a:rPr lang="en-US" dirty="0" smtClean="0"/>
            </a:b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dirty="0"/>
              <a:t>How accessible are the library Web sites on the Louisiana campuses in 2011?</a:t>
            </a:r>
          </a:p>
          <a:p>
            <a:pPr lvl="1">
              <a:buFont typeface="Wingdings" pitchFamily="2" charset="2"/>
              <a:buChar char="Ø"/>
            </a:pPr>
            <a:r>
              <a:rPr lang="en-US" sz="2400" dirty="0" smtClean="0"/>
              <a:t>Overall</a:t>
            </a:r>
            <a:r>
              <a:rPr lang="en-US" sz="2400" dirty="0"/>
              <a:t>, </a:t>
            </a:r>
            <a:r>
              <a:rPr lang="en-US" sz="2400" dirty="0" smtClean="0"/>
              <a:t>57% Bobby-approved</a:t>
            </a:r>
            <a:r>
              <a:rPr lang="en-US" sz="2400" dirty="0"/>
              <a:t>. </a:t>
            </a:r>
            <a:endParaRPr lang="en-US" sz="2400" dirty="0" smtClean="0"/>
          </a:p>
          <a:p>
            <a:pPr lvl="1">
              <a:buFont typeface="Wingdings" pitchFamily="2" charset="2"/>
              <a:buChar char="Ø"/>
            </a:pPr>
            <a:r>
              <a:rPr lang="en-US" sz="2400" dirty="0" smtClean="0"/>
              <a:t>7 were </a:t>
            </a:r>
            <a:r>
              <a:rPr lang="en-US" sz="2400" dirty="0"/>
              <a:t>100</a:t>
            </a:r>
            <a:r>
              <a:rPr lang="en-US" sz="2400" dirty="0" smtClean="0"/>
              <a:t>% approved. </a:t>
            </a:r>
          </a:p>
          <a:p>
            <a:pPr lvl="1">
              <a:buFont typeface="Wingdings" pitchFamily="2" charset="2"/>
              <a:buChar char="Ø"/>
            </a:pPr>
            <a:r>
              <a:rPr lang="en-US" sz="2400" dirty="0" smtClean="0"/>
              <a:t>4 </a:t>
            </a:r>
            <a:r>
              <a:rPr lang="en-US" sz="2400" dirty="0"/>
              <a:t>sites </a:t>
            </a:r>
            <a:r>
              <a:rPr lang="en-US" sz="2400" dirty="0" smtClean="0"/>
              <a:t>were between </a:t>
            </a:r>
            <a:r>
              <a:rPr lang="en-US" sz="2400" dirty="0"/>
              <a:t>90% </a:t>
            </a:r>
            <a:r>
              <a:rPr lang="en-US" sz="2400" dirty="0" smtClean="0"/>
              <a:t>and 100% approved</a:t>
            </a:r>
            <a:r>
              <a:rPr lang="en-US" sz="2400" dirty="0"/>
              <a:t>. </a:t>
            </a:r>
            <a:endParaRPr lang="en-US" sz="2400" dirty="0" smtClean="0"/>
          </a:p>
          <a:p>
            <a:pPr lvl="1">
              <a:buFont typeface="Wingdings" pitchFamily="2" charset="2"/>
              <a:buChar char="Ø"/>
            </a:pPr>
            <a:r>
              <a:rPr lang="en-US" sz="2400" dirty="0"/>
              <a:t>11 were </a:t>
            </a:r>
            <a:r>
              <a:rPr lang="en-US" sz="2400" dirty="0" smtClean="0"/>
              <a:t>between 80% &amp; </a:t>
            </a:r>
            <a:r>
              <a:rPr lang="en-US" sz="2400" dirty="0"/>
              <a:t>90% approved. </a:t>
            </a:r>
            <a:endParaRPr lang="en-US" sz="2400" dirty="0" smtClean="0"/>
          </a:p>
          <a:p>
            <a:pPr lvl="1">
              <a:buFont typeface="Wingdings" pitchFamily="2" charset="2"/>
              <a:buChar char="Ø"/>
            </a:pPr>
            <a:endParaRPr lang="en-US" sz="2400" dirty="0"/>
          </a:p>
          <a:p>
            <a:pPr lvl="1">
              <a:buFont typeface="Wingdings" pitchFamily="2" charset="2"/>
              <a:buChar char="Ø"/>
            </a:pPr>
            <a:r>
              <a:rPr lang="en-US" sz="2400" dirty="0" smtClean="0"/>
              <a:t>4 had </a:t>
            </a:r>
            <a:r>
              <a:rPr lang="en-US" sz="2400" dirty="0"/>
              <a:t>no approved </a:t>
            </a:r>
            <a:r>
              <a:rPr lang="en-US" sz="2400" dirty="0" smtClean="0"/>
              <a:t>pages</a:t>
            </a:r>
          </a:p>
          <a:p>
            <a:pPr lvl="1">
              <a:buFont typeface="Wingdings" pitchFamily="2" charset="2"/>
              <a:buChar char="Ø"/>
            </a:pPr>
            <a:r>
              <a:rPr lang="en-US" sz="2400" dirty="0"/>
              <a:t>4</a:t>
            </a:r>
            <a:r>
              <a:rPr lang="en-US" sz="2400" dirty="0" smtClean="0"/>
              <a:t> had between 1% and 10% approved.</a:t>
            </a:r>
            <a:endParaRPr lang="en-US" sz="2400" dirty="0"/>
          </a:p>
          <a:p>
            <a:pPr lvl="1">
              <a:buFont typeface="Wingdings" pitchFamily="2" charset="2"/>
              <a:buChar char="Ø"/>
            </a:pPr>
            <a:endParaRPr lang="en-US" sz="2400" dirty="0" smtClean="0"/>
          </a:p>
          <a:p>
            <a:endParaRPr lang="en-US" dirty="0"/>
          </a:p>
        </p:txBody>
      </p:sp>
      <p:sp>
        <p:nvSpPr>
          <p:cNvPr id="4" name="Title 1"/>
          <p:cNvSpPr txBox="1">
            <a:spLocks/>
          </p:cNvSpPr>
          <p:nvPr/>
        </p:nvSpPr>
        <p:spPr>
          <a:xfrm>
            <a:off x="457200" y="914400"/>
            <a:ext cx="8229600" cy="715962"/>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22 Louisiana Libraries</a:t>
            </a:r>
            <a:br>
              <a:rPr lang="en-US" dirty="0" smtClean="0"/>
            </a:br>
            <a:endParaRPr lang="en-US" dirty="0"/>
          </a:p>
        </p:txBody>
      </p:sp>
    </p:spTree>
    <p:extLst>
      <p:ext uri="{BB962C8B-B14F-4D97-AF65-F5344CB8AC3E}">
        <p14:creationId xmlns:p14="http://schemas.microsoft.com/office/powerpoint/2010/main" val="2751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Skip Navigation</a:t>
            </a:r>
            <a:endParaRPr lang="en-US" dirty="0"/>
          </a:p>
        </p:txBody>
      </p:sp>
      <p:sp>
        <p:nvSpPr>
          <p:cNvPr id="3" name="Content Placeholder 2"/>
          <p:cNvSpPr>
            <a:spLocks noGrp="1"/>
          </p:cNvSpPr>
          <p:nvPr>
            <p:ph idx="1"/>
          </p:nvPr>
        </p:nvSpPr>
        <p:spPr/>
        <p:txBody>
          <a:bodyPr/>
          <a:lstStyle/>
          <a:p>
            <a:r>
              <a:rPr lang="en-US" dirty="0" smtClean="0"/>
              <a:t>Why have Skip Navigation links?</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519130"/>
            <a:ext cx="4295324" cy="2991994"/>
          </a:xfrm>
          <a:prstGeom prst="rect">
            <a:avLst/>
          </a:prstGeom>
        </p:spPr>
      </p:pic>
      <p:pic>
        <p:nvPicPr>
          <p:cNvPr id="6" name="nccu-no-skip-nav.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00800" y="3072581"/>
            <a:ext cx="609600" cy="609600"/>
          </a:xfrm>
          <a:prstGeom prst="rect">
            <a:avLst/>
          </a:prstGeom>
        </p:spPr>
      </p:pic>
    </p:spTree>
    <p:extLst>
      <p:ext uri="{BB962C8B-B14F-4D97-AF65-F5344CB8AC3E}">
        <p14:creationId xmlns:p14="http://schemas.microsoft.com/office/powerpoint/2010/main" val="25391590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39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Skip Navigation</a:t>
            </a:r>
            <a:endParaRPr lang="en-US" dirty="0"/>
          </a:p>
        </p:txBody>
      </p:sp>
      <p:sp>
        <p:nvSpPr>
          <p:cNvPr id="3" name="Content Placeholder 2"/>
          <p:cNvSpPr>
            <a:spLocks noGrp="1"/>
          </p:cNvSpPr>
          <p:nvPr>
            <p:ph idx="1"/>
          </p:nvPr>
        </p:nvSpPr>
        <p:spPr/>
        <p:txBody>
          <a:bodyPr/>
          <a:lstStyle/>
          <a:p>
            <a:r>
              <a:rPr lang="en-US" dirty="0" smtClean="0"/>
              <a:t>Why have Skip Navigation links?</a:t>
            </a:r>
          </a:p>
          <a:p>
            <a:endParaRPr lang="en-US" dirty="0"/>
          </a:p>
        </p:txBody>
      </p:sp>
      <p:pic>
        <p:nvPicPr>
          <p:cNvPr id="5" name="ut-hours-skip+menu.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62800" y="3124200"/>
            <a:ext cx="609600" cy="60960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86001"/>
            <a:ext cx="5943600" cy="4203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6605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77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t>
            </a:r>
            <a:r>
              <a:rPr lang="en-US" dirty="0"/>
              <a:t>many library sites use "Skip Navigation" </a:t>
            </a:r>
            <a:r>
              <a:rPr lang="en-US" dirty="0" smtClean="0"/>
              <a:t>links?</a:t>
            </a:r>
            <a:endParaRPr lang="en-US" dirty="0"/>
          </a:p>
        </p:txBody>
      </p:sp>
      <p:sp>
        <p:nvSpPr>
          <p:cNvPr id="3" name="Content Placeholder 2"/>
          <p:cNvSpPr>
            <a:spLocks noGrp="1"/>
          </p:cNvSpPr>
          <p:nvPr>
            <p:ph idx="1"/>
          </p:nvPr>
        </p:nvSpPr>
        <p:spPr>
          <a:xfrm>
            <a:off x="457200" y="2357210"/>
            <a:ext cx="8229600" cy="1143000"/>
          </a:xfrm>
        </p:spPr>
        <p:txBody>
          <a:bodyPr/>
          <a:lstStyle/>
          <a:p>
            <a:r>
              <a:rPr lang="en-US" dirty="0" smtClean="0"/>
              <a:t>25 (44.6%) </a:t>
            </a:r>
            <a:r>
              <a:rPr lang="en-US" dirty="0"/>
              <a:t>used skip navigation links. </a:t>
            </a:r>
            <a:endParaRPr lang="en-US" dirty="0" smtClean="0"/>
          </a:p>
        </p:txBody>
      </p:sp>
      <p:sp>
        <p:nvSpPr>
          <p:cNvPr id="4" name="Title 1"/>
          <p:cNvSpPr txBox="1">
            <a:spLocks/>
          </p:cNvSpPr>
          <p:nvPr/>
        </p:nvSpPr>
        <p:spPr>
          <a:xfrm>
            <a:off x="609600" y="1664153"/>
            <a:ext cx="8229600" cy="715962"/>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56 North American Libraries</a:t>
            </a:r>
            <a:br>
              <a:rPr lang="en-US" dirty="0" smtClean="0"/>
            </a:br>
            <a:endParaRPr lang="en-US" dirty="0"/>
          </a:p>
        </p:txBody>
      </p:sp>
      <p:sp>
        <p:nvSpPr>
          <p:cNvPr id="5" name="Content Placeholder 2"/>
          <p:cNvSpPr txBox="1">
            <a:spLocks/>
          </p:cNvSpPr>
          <p:nvPr/>
        </p:nvSpPr>
        <p:spPr>
          <a:xfrm>
            <a:off x="457200" y="4495800"/>
            <a:ext cx="82296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5 </a:t>
            </a:r>
            <a:r>
              <a:rPr lang="en-US" dirty="0" smtClean="0"/>
              <a:t>(22.7%) </a:t>
            </a:r>
            <a:r>
              <a:rPr lang="en-US" dirty="0"/>
              <a:t>used skip navigation links. </a:t>
            </a:r>
          </a:p>
        </p:txBody>
      </p:sp>
      <p:sp>
        <p:nvSpPr>
          <p:cNvPr id="6" name="Title 1"/>
          <p:cNvSpPr txBox="1">
            <a:spLocks/>
          </p:cNvSpPr>
          <p:nvPr/>
        </p:nvSpPr>
        <p:spPr>
          <a:xfrm>
            <a:off x="595086" y="3581400"/>
            <a:ext cx="8229600" cy="715962"/>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22 Louisiana Libraries</a:t>
            </a:r>
            <a:br>
              <a:rPr lang="en-US" dirty="0" smtClean="0"/>
            </a:br>
            <a:endParaRPr lang="en-US" dirty="0"/>
          </a:p>
        </p:txBody>
      </p:sp>
    </p:spTree>
    <p:extLst>
      <p:ext uri="{BB962C8B-B14F-4D97-AF65-F5344CB8AC3E}">
        <p14:creationId xmlns:p14="http://schemas.microsoft.com/office/powerpoint/2010/main" val="733764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219200"/>
          </a:xfrm>
        </p:spPr>
        <p:txBody>
          <a:bodyPr>
            <a:normAutofit fontScale="90000"/>
          </a:bodyPr>
          <a:lstStyle/>
          <a:p>
            <a:r>
              <a:rPr lang="en-US" sz="4000" b="1" dirty="0" smtClean="0"/>
              <a:t>Connection between use of “skip links” and broader accessibility</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8653932"/>
              </p:ext>
            </p:extLst>
          </p:nvPr>
        </p:nvGraphicFramePr>
        <p:xfrm>
          <a:off x="1143000" y="1981199"/>
          <a:ext cx="6172201" cy="1752601"/>
        </p:xfrm>
        <a:graphic>
          <a:graphicData uri="http://schemas.openxmlformats.org/drawingml/2006/table">
            <a:tbl>
              <a:tblPr firstRow="1" firstCol="1" bandRow="1">
                <a:tableStyleId>{5C22544A-7EE6-4342-B048-85BDC9FD1C3A}</a:tableStyleId>
              </a:tblPr>
              <a:tblGrid>
                <a:gridCol w="2032310"/>
                <a:gridCol w="2007220"/>
                <a:gridCol w="2132671"/>
              </a:tblGrid>
              <a:tr h="836073">
                <a:tc>
                  <a:txBody>
                    <a:bodyPr/>
                    <a:lstStyle/>
                    <a:p>
                      <a:endParaRPr lang="en-US" sz="1100" dirty="0">
                        <a:effectLst/>
                        <a:latin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With Skip Links</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Without Skip Links</a:t>
                      </a:r>
                      <a:endParaRPr lang="en-US" sz="2000" dirty="0">
                        <a:effectLst/>
                        <a:latin typeface="Calibri"/>
                        <a:ea typeface="Calibri"/>
                        <a:cs typeface="Times New Roman"/>
                      </a:endParaRPr>
                    </a:p>
                  </a:txBody>
                  <a:tcPr marL="68580" marR="68580" marT="0" marB="0"/>
                </a:tc>
              </a:tr>
              <a:tr h="916528">
                <a:tc>
                  <a:txBody>
                    <a:bodyPr/>
                    <a:lstStyle/>
                    <a:p>
                      <a:pPr marL="0" marR="0">
                        <a:lnSpc>
                          <a:spcPct val="115000"/>
                        </a:lnSpc>
                        <a:spcBef>
                          <a:spcPts val="0"/>
                        </a:spcBef>
                        <a:spcAft>
                          <a:spcPts val="0"/>
                        </a:spcAft>
                      </a:pPr>
                      <a:r>
                        <a:rPr lang="en-US" sz="1600" dirty="0">
                          <a:effectLst/>
                        </a:rPr>
                        <a:t>% Approved</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65.92%</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56.48%</a:t>
                      </a:r>
                      <a:endParaRPr lang="en-US" sz="1800" dirty="0">
                        <a:effectLst/>
                        <a:latin typeface="Calibri"/>
                        <a:ea typeface="Calibri"/>
                        <a:cs typeface="Times New Roman"/>
                      </a:endParaRPr>
                    </a:p>
                  </a:txBody>
                  <a:tcPr marL="68580" marR="68580" marT="0" marB="0"/>
                </a:tc>
              </a:tr>
            </a:tbl>
          </a:graphicData>
        </a:graphic>
      </p:graphicFrame>
      <p:graphicFrame>
        <p:nvGraphicFramePr>
          <p:cNvPr id="5" name="Content Placeholder 3"/>
          <p:cNvGraphicFramePr>
            <a:graphicFrameLocks noGrp="1"/>
          </p:cNvGraphicFramePr>
          <p:nvPr>
            <p:ph idx="4294967295"/>
            <p:extLst>
              <p:ext uri="{D42A27DB-BD31-4B8C-83A1-F6EECF244321}">
                <p14:modId xmlns:p14="http://schemas.microsoft.com/office/powerpoint/2010/main" val="3375990834"/>
              </p:ext>
            </p:extLst>
          </p:nvPr>
        </p:nvGraphicFramePr>
        <p:xfrm>
          <a:off x="1143000" y="4267200"/>
          <a:ext cx="6172201" cy="1752601"/>
        </p:xfrm>
        <a:graphic>
          <a:graphicData uri="http://schemas.openxmlformats.org/drawingml/2006/table">
            <a:tbl>
              <a:tblPr firstRow="1" firstCol="1" bandRow="1">
                <a:tableStyleId>{5C22544A-7EE6-4342-B048-85BDC9FD1C3A}</a:tableStyleId>
              </a:tblPr>
              <a:tblGrid>
                <a:gridCol w="2032310"/>
                <a:gridCol w="2007220"/>
                <a:gridCol w="2132671"/>
              </a:tblGrid>
              <a:tr h="836073">
                <a:tc>
                  <a:txBody>
                    <a:bodyPr/>
                    <a:lstStyle/>
                    <a:p>
                      <a:endParaRPr lang="en-US" sz="1100" dirty="0">
                        <a:effectLst/>
                        <a:latin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With Skip Links</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Without Skip Links</a:t>
                      </a:r>
                      <a:endParaRPr lang="en-US" sz="2000" dirty="0">
                        <a:effectLst/>
                        <a:latin typeface="Calibri"/>
                        <a:ea typeface="Calibri"/>
                        <a:cs typeface="Times New Roman"/>
                      </a:endParaRPr>
                    </a:p>
                  </a:txBody>
                  <a:tcPr marL="68580" marR="68580" marT="0" marB="0"/>
                </a:tc>
              </a:tr>
              <a:tr h="916528">
                <a:tc>
                  <a:txBody>
                    <a:bodyPr/>
                    <a:lstStyle/>
                    <a:p>
                      <a:pPr marL="0" marR="0">
                        <a:lnSpc>
                          <a:spcPct val="115000"/>
                        </a:lnSpc>
                        <a:spcBef>
                          <a:spcPts val="0"/>
                        </a:spcBef>
                        <a:spcAft>
                          <a:spcPts val="0"/>
                        </a:spcAft>
                      </a:pPr>
                      <a:r>
                        <a:rPr lang="en-US" sz="1600" dirty="0">
                          <a:effectLst/>
                        </a:rPr>
                        <a:t>% Approved</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rPr>
                        <a:t>92.00%</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rPr>
                        <a:t>44.92%</a:t>
                      </a:r>
                      <a:endParaRPr lang="en-US" sz="1800" dirty="0">
                        <a:effectLst/>
                        <a:latin typeface="Calibri"/>
                        <a:ea typeface="Calibri"/>
                        <a:cs typeface="Times New Roman"/>
                      </a:endParaRPr>
                    </a:p>
                  </a:txBody>
                  <a:tcPr marL="68580" marR="68580" marT="0" marB="0"/>
                </a:tc>
              </a:tr>
            </a:tbl>
          </a:graphicData>
        </a:graphic>
      </p:graphicFrame>
      <p:sp>
        <p:nvSpPr>
          <p:cNvPr id="3" name="TextBox 2"/>
          <p:cNvSpPr txBox="1"/>
          <p:nvPr/>
        </p:nvSpPr>
        <p:spPr>
          <a:xfrm>
            <a:off x="1143000" y="1496538"/>
            <a:ext cx="2869696" cy="369332"/>
          </a:xfrm>
          <a:prstGeom prst="rect">
            <a:avLst/>
          </a:prstGeom>
          <a:noFill/>
        </p:spPr>
        <p:txBody>
          <a:bodyPr wrap="none" rtlCol="0">
            <a:spAutoFit/>
          </a:bodyPr>
          <a:lstStyle/>
          <a:p>
            <a:r>
              <a:rPr lang="en-US" dirty="0" smtClean="0"/>
              <a:t>North American Library Sites</a:t>
            </a:r>
            <a:endParaRPr lang="en-US" dirty="0"/>
          </a:p>
        </p:txBody>
      </p:sp>
      <p:sp>
        <p:nvSpPr>
          <p:cNvPr id="6" name="TextBox 5"/>
          <p:cNvSpPr txBox="1"/>
          <p:nvPr/>
        </p:nvSpPr>
        <p:spPr>
          <a:xfrm>
            <a:off x="1143000" y="3810000"/>
            <a:ext cx="2252861" cy="369332"/>
          </a:xfrm>
          <a:prstGeom prst="rect">
            <a:avLst/>
          </a:prstGeom>
          <a:noFill/>
        </p:spPr>
        <p:txBody>
          <a:bodyPr wrap="none" rtlCol="0">
            <a:spAutoFit/>
          </a:bodyPr>
          <a:lstStyle/>
          <a:p>
            <a:r>
              <a:rPr lang="en-US" dirty="0" smtClean="0"/>
              <a:t>Louisiana Library Sites</a:t>
            </a:r>
            <a:endParaRPr lang="en-US" dirty="0"/>
          </a:p>
        </p:txBody>
      </p:sp>
    </p:spTree>
    <p:extLst>
      <p:ext uri="{BB962C8B-B14F-4D97-AF65-F5344CB8AC3E}">
        <p14:creationId xmlns:p14="http://schemas.microsoft.com/office/powerpoint/2010/main" val="489257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Dave Comeaux, Web Services Librarian at Tulane University</a:t>
            </a:r>
          </a:p>
          <a:p>
            <a:r>
              <a:rPr lang="en-US" dirty="0" smtClean="0"/>
              <a:t>Co-Authored a 2006 research paper studying web site accessibility</a:t>
            </a:r>
          </a:p>
          <a:p>
            <a:r>
              <a:rPr lang="en-US" dirty="0" smtClean="0"/>
              <a:t>Finishing up a follow-up study (research conducted in 2010)</a:t>
            </a:r>
          </a:p>
          <a:p>
            <a:r>
              <a:rPr lang="en-US" dirty="0" smtClean="0"/>
              <a:t>For this presentation, I analyzed the accessibility of 4-year academic libraries In Louisiana</a:t>
            </a:r>
            <a:endParaRPr lang="en-US" dirty="0"/>
          </a:p>
        </p:txBody>
      </p:sp>
    </p:spTree>
    <p:extLst>
      <p:ext uri="{BB962C8B-B14F-4D97-AF65-F5344CB8AC3E}">
        <p14:creationId xmlns:p14="http://schemas.microsoft.com/office/powerpoint/2010/main" val="423138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Page Layout</a:t>
            </a:r>
            <a:endParaRPr lang="en-US" dirty="0"/>
          </a:p>
        </p:txBody>
      </p:sp>
      <p:sp>
        <p:nvSpPr>
          <p:cNvPr id="3" name="Content Placeholder 2"/>
          <p:cNvSpPr>
            <a:spLocks noGrp="1"/>
          </p:cNvSpPr>
          <p:nvPr>
            <p:ph idx="1"/>
          </p:nvPr>
        </p:nvSpPr>
        <p:spPr/>
        <p:txBody>
          <a:bodyPr/>
          <a:lstStyle/>
          <a:p>
            <a:r>
              <a:rPr lang="en-US" dirty="0" smtClean="0"/>
              <a:t>How does the method of page layout (table-based or CSS-based) correlate with accessibility?</a:t>
            </a:r>
          </a:p>
        </p:txBody>
      </p:sp>
    </p:spTree>
    <p:extLst>
      <p:ext uri="{BB962C8B-B14F-4D97-AF65-F5344CB8AC3E}">
        <p14:creationId xmlns:p14="http://schemas.microsoft.com/office/powerpoint/2010/main" val="3216164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Page Layout</a:t>
            </a:r>
          </a:p>
        </p:txBody>
      </p:sp>
      <p:sp>
        <p:nvSpPr>
          <p:cNvPr id="3" name="Content Placeholder 2"/>
          <p:cNvSpPr>
            <a:spLocks noGrp="1"/>
          </p:cNvSpPr>
          <p:nvPr>
            <p:ph idx="1"/>
          </p:nvPr>
        </p:nvSpPr>
        <p:spPr/>
        <p:txBody>
          <a:bodyPr/>
          <a:lstStyle/>
          <a:p>
            <a:r>
              <a:rPr lang="en-US" dirty="0" smtClean="0"/>
              <a:t>For example:</a:t>
            </a:r>
          </a:p>
          <a:p>
            <a:endParaRPr lang="en-US" dirty="0"/>
          </a:p>
        </p:txBody>
      </p:sp>
      <p:pic>
        <p:nvPicPr>
          <p:cNvPr id="4" name="nccu-graphic-images-slash-spac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761445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Page Layout</a:t>
            </a:r>
            <a:endParaRPr lang="en-US" dirty="0"/>
          </a:p>
        </p:txBody>
      </p:sp>
      <p:sp>
        <p:nvSpPr>
          <p:cNvPr id="3" name="Content Placeholder 2"/>
          <p:cNvSpPr>
            <a:spLocks noGrp="1"/>
          </p:cNvSpPr>
          <p:nvPr>
            <p:ph idx="1"/>
          </p:nvPr>
        </p:nvSpPr>
        <p:spPr>
          <a:xfrm>
            <a:off x="457200" y="1447800"/>
            <a:ext cx="8229600" cy="4114800"/>
          </a:xfrm>
        </p:spPr>
        <p:txBody>
          <a:bodyPr/>
          <a:lstStyle/>
          <a:p>
            <a:r>
              <a:rPr lang="en-US" dirty="0" smtClean="0"/>
              <a:t>By </a:t>
            </a:r>
            <a:r>
              <a:rPr lang="en-US" dirty="0"/>
              <a:t>all measures, these sites exhibited </a:t>
            </a:r>
            <a:r>
              <a:rPr lang="en-US" dirty="0" smtClean="0"/>
              <a:t>significantly </a:t>
            </a:r>
            <a:r>
              <a:rPr lang="en-US" dirty="0"/>
              <a:t>higher accessibility barriers. </a:t>
            </a:r>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18046384"/>
              </p:ext>
            </p:extLst>
          </p:nvPr>
        </p:nvGraphicFramePr>
        <p:xfrm>
          <a:off x="1600200" y="3124200"/>
          <a:ext cx="5181599" cy="2364740"/>
        </p:xfrm>
        <a:graphic>
          <a:graphicData uri="http://schemas.openxmlformats.org/drawingml/2006/table">
            <a:tbl>
              <a:tblPr firstRow="1" firstCol="1" bandRow="1">
                <a:tableStyleId>{5C22544A-7EE6-4342-B048-85BDC9FD1C3A}</a:tableStyleId>
              </a:tblPr>
              <a:tblGrid>
                <a:gridCol w="1668650"/>
                <a:gridCol w="1646695"/>
                <a:gridCol w="1866254"/>
              </a:tblGrid>
              <a:tr h="533400">
                <a:tc>
                  <a:txBody>
                    <a:bodyPr/>
                    <a:lstStyle/>
                    <a:p>
                      <a:endParaRPr lang="en-US" sz="1100" dirty="0">
                        <a:effectLst/>
                        <a:latin typeface="Calibri"/>
                        <a:cs typeface="Times New Roman"/>
                      </a:endParaRPr>
                    </a:p>
                  </a:txBody>
                  <a:tcPr marL="68580" marR="68580" marT="0" marB="0"/>
                </a:tc>
                <a:tc>
                  <a:txBody>
                    <a:bodyPr/>
                    <a:lstStyle/>
                    <a:p>
                      <a:pPr marL="0" marR="0">
                        <a:lnSpc>
                          <a:spcPct val="115000"/>
                        </a:lnSpc>
                        <a:spcBef>
                          <a:spcPts val="0"/>
                        </a:spcBef>
                        <a:spcAft>
                          <a:spcPts val="1000"/>
                        </a:spcAft>
                      </a:pPr>
                      <a:r>
                        <a:rPr lang="en-US" sz="1800" dirty="0">
                          <a:effectLst/>
                        </a:rPr>
                        <a:t>Table-based</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800" dirty="0">
                          <a:effectLst/>
                        </a:rPr>
                        <a:t>CSS-based</a:t>
                      </a:r>
                      <a:endParaRPr lang="en-US" sz="1800" dirty="0">
                        <a:effectLst/>
                        <a:latin typeface="Calibri"/>
                        <a:ea typeface="Calibri"/>
                        <a:cs typeface="Times New Roman"/>
                      </a:endParaRPr>
                    </a:p>
                  </a:txBody>
                  <a:tcPr marL="68580" marR="68580" marT="0" marB="0"/>
                </a:tc>
              </a:tr>
              <a:tr h="414540">
                <a:tc>
                  <a:txBody>
                    <a:bodyPr/>
                    <a:lstStyle/>
                    <a:p>
                      <a:pPr marL="0" marR="0">
                        <a:lnSpc>
                          <a:spcPct val="115000"/>
                        </a:lnSpc>
                        <a:spcBef>
                          <a:spcPts val="0"/>
                        </a:spcBef>
                        <a:spcAft>
                          <a:spcPts val="1000"/>
                        </a:spcAft>
                      </a:pPr>
                      <a:r>
                        <a:rPr lang="en-US" sz="1800" dirty="0">
                          <a:effectLst/>
                        </a:rPr>
                        <a:t>% </a:t>
                      </a:r>
                      <a:r>
                        <a:rPr lang="en-US" sz="1800" dirty="0" smtClean="0">
                          <a:effectLst/>
                        </a:rPr>
                        <a:t>Approved (NA)</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a:effectLst/>
                        </a:rPr>
                        <a:t>42.11%</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a:effectLst/>
                        </a:rPr>
                        <a:t>64.26%</a:t>
                      </a:r>
                      <a:endParaRPr lang="en-US" sz="2000" dirty="0">
                        <a:effectLst/>
                        <a:latin typeface="Calibri"/>
                        <a:ea typeface="Calibri"/>
                        <a:cs typeface="Times New Roman"/>
                      </a:endParaRPr>
                    </a:p>
                  </a:txBody>
                  <a:tcPr marL="68580" marR="68580" marT="0" marB="0"/>
                </a:tc>
              </a:tr>
              <a:tr h="41454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800" dirty="0" smtClean="0">
                          <a:effectLst/>
                        </a:rPr>
                        <a:t>% Approved</a:t>
                      </a:r>
                    </a:p>
                    <a:p>
                      <a:pPr marL="0" marR="0" indent="0" algn="l" defTabSz="914400" rtl="0" eaLnBrk="1" fontAlgn="auto" latinLnBrk="0" hangingPunct="1">
                        <a:lnSpc>
                          <a:spcPct val="115000"/>
                        </a:lnSpc>
                        <a:spcBef>
                          <a:spcPts val="0"/>
                        </a:spcBef>
                        <a:spcAft>
                          <a:spcPts val="1000"/>
                        </a:spcAft>
                        <a:buClrTx/>
                        <a:buSzTx/>
                        <a:buFontTx/>
                        <a:buNone/>
                        <a:tabLst/>
                        <a:defRPr/>
                      </a:pPr>
                      <a:r>
                        <a:rPr lang="en-US" sz="1800" dirty="0" smtClean="0">
                          <a:effectLst/>
                          <a:latin typeface="+mn-lt"/>
                          <a:ea typeface="Calibri"/>
                          <a:cs typeface="Times New Roman"/>
                        </a:rPr>
                        <a:t>(LA)</a:t>
                      </a:r>
                    </a:p>
                    <a:p>
                      <a:pPr marL="0" marR="0">
                        <a:lnSpc>
                          <a:spcPct val="115000"/>
                        </a:lnSpc>
                        <a:spcBef>
                          <a:spcPts val="0"/>
                        </a:spcBef>
                        <a:spcAft>
                          <a:spcPts val="100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smtClean="0">
                          <a:effectLst/>
                          <a:latin typeface="Calibri"/>
                          <a:ea typeface="Calibri"/>
                          <a:cs typeface="Times New Roman"/>
                        </a:rPr>
                        <a:t>9.00% *</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smtClean="0">
                          <a:effectLst/>
                          <a:latin typeface="Calibri"/>
                          <a:ea typeface="Calibri"/>
                          <a:cs typeface="Times New Roman"/>
                        </a:rPr>
                        <a:t>59.24%</a:t>
                      </a:r>
                      <a:endParaRPr lang="en-US" sz="2000" dirty="0">
                        <a:effectLst/>
                        <a:latin typeface="Calibri"/>
                        <a:ea typeface="Calibri"/>
                        <a:cs typeface="Times New Roman"/>
                      </a:endParaRPr>
                    </a:p>
                  </a:txBody>
                  <a:tcPr marL="68580" marR="68580" marT="0" marB="0"/>
                </a:tc>
              </a:tr>
            </a:tbl>
          </a:graphicData>
        </a:graphic>
      </p:graphicFrame>
      <p:sp>
        <p:nvSpPr>
          <p:cNvPr id="5" name="TextBox 4"/>
          <p:cNvSpPr txBox="1"/>
          <p:nvPr/>
        </p:nvSpPr>
        <p:spPr>
          <a:xfrm>
            <a:off x="1600200" y="5562600"/>
            <a:ext cx="1581587" cy="369332"/>
          </a:xfrm>
          <a:prstGeom prst="rect">
            <a:avLst/>
          </a:prstGeom>
          <a:noFill/>
        </p:spPr>
        <p:txBody>
          <a:bodyPr wrap="none" rtlCol="0">
            <a:spAutoFit/>
          </a:bodyPr>
          <a:lstStyle/>
          <a:p>
            <a:r>
              <a:rPr lang="en-US" dirty="0" smtClean="0"/>
              <a:t>* Only one site</a:t>
            </a:r>
            <a:endParaRPr lang="en-US" dirty="0"/>
          </a:p>
        </p:txBody>
      </p:sp>
    </p:spTree>
    <p:extLst>
      <p:ext uri="{BB962C8B-B14F-4D97-AF65-F5344CB8AC3E}">
        <p14:creationId xmlns:p14="http://schemas.microsoft.com/office/powerpoint/2010/main" val="4019343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r>
              <a:rPr lang="en-US" sz="2800" dirty="0"/>
              <a:t>Does the use of a </a:t>
            </a:r>
            <a:r>
              <a:rPr lang="en-US" sz="2800" dirty="0" smtClean="0"/>
              <a:t>(</a:t>
            </a:r>
            <a:r>
              <a:rPr lang="en-US" sz="2800" dirty="0"/>
              <a:t>CMS) correlate with accessibility?</a:t>
            </a:r>
          </a:p>
        </p:txBody>
      </p:sp>
      <p:sp>
        <p:nvSpPr>
          <p:cNvPr id="3" name="Content Placeholder 2"/>
          <p:cNvSpPr>
            <a:spLocks noGrp="1"/>
          </p:cNvSpPr>
          <p:nvPr>
            <p:ph idx="1"/>
          </p:nvPr>
        </p:nvSpPr>
        <p:spPr/>
        <p:txBody>
          <a:bodyPr/>
          <a:lstStyle/>
          <a:p>
            <a:pPr marL="0" indent="0">
              <a:buNone/>
            </a:pPr>
            <a:r>
              <a:rPr lang="en-US" dirty="0"/>
              <a:t>Does the use of a Content Management System (CMS) correlate with accessibility?</a:t>
            </a:r>
          </a:p>
          <a:p>
            <a:endParaRPr lang="en-US" dirty="0"/>
          </a:p>
        </p:txBody>
      </p:sp>
    </p:spTree>
    <p:extLst>
      <p:ext uri="{BB962C8B-B14F-4D97-AF65-F5344CB8AC3E}">
        <p14:creationId xmlns:p14="http://schemas.microsoft.com/office/powerpoint/2010/main" val="1826492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What is a Content Management </a:t>
            </a:r>
            <a:r>
              <a:rPr lang="en-US" sz="4000" dirty="0" smtClean="0"/>
              <a:t>System?</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What is a </a:t>
            </a:r>
            <a:r>
              <a:rPr lang="en-US" dirty="0"/>
              <a:t>Content Management </a:t>
            </a:r>
            <a:r>
              <a:rPr lang="en-US" dirty="0" smtClean="0"/>
              <a:t>System, anyway?</a:t>
            </a:r>
          </a:p>
          <a:p>
            <a:r>
              <a:rPr lang="en-US" dirty="0" smtClean="0"/>
              <a:t>A </a:t>
            </a:r>
            <a:r>
              <a:rPr lang="en-US" dirty="0"/>
              <a:t>Content Management System (CMS) is </a:t>
            </a:r>
            <a:r>
              <a:rPr lang="en-US" dirty="0" smtClean="0"/>
              <a:t>a web-based </a:t>
            </a:r>
            <a:r>
              <a:rPr lang="en-US" dirty="0"/>
              <a:t>software application that uses a programming language to assemble web pages from content stored in a database. </a:t>
            </a:r>
            <a:endParaRPr lang="en-US" dirty="0" smtClean="0"/>
          </a:p>
          <a:p>
            <a:r>
              <a:rPr lang="en-US" dirty="0" smtClean="0"/>
              <a:t>Pages are built according to a template, which in theory can make accessibility easier </a:t>
            </a:r>
            <a:endParaRPr lang="en-US" dirty="0"/>
          </a:p>
        </p:txBody>
      </p:sp>
    </p:spTree>
    <p:extLst>
      <p:ext uri="{BB962C8B-B14F-4D97-AF65-F5344CB8AC3E}">
        <p14:creationId xmlns:p14="http://schemas.microsoft.com/office/powerpoint/2010/main" val="462620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sites use a CMS?</a:t>
            </a:r>
            <a:endParaRPr lang="en-US" dirty="0"/>
          </a:p>
        </p:txBody>
      </p:sp>
      <p:sp>
        <p:nvSpPr>
          <p:cNvPr id="4" name="Content Placeholder 2"/>
          <p:cNvSpPr txBox="1">
            <a:spLocks/>
          </p:cNvSpPr>
          <p:nvPr/>
        </p:nvSpPr>
        <p:spPr>
          <a:xfrm>
            <a:off x="457200" y="2357210"/>
            <a:ext cx="82296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14 (25%) used a CMS. </a:t>
            </a:r>
          </a:p>
        </p:txBody>
      </p:sp>
      <p:sp>
        <p:nvSpPr>
          <p:cNvPr id="5" name="Title 1"/>
          <p:cNvSpPr txBox="1">
            <a:spLocks/>
          </p:cNvSpPr>
          <p:nvPr/>
        </p:nvSpPr>
        <p:spPr>
          <a:xfrm>
            <a:off x="609600" y="1664153"/>
            <a:ext cx="8229600" cy="715962"/>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56 North American Libraries</a:t>
            </a:r>
            <a:br>
              <a:rPr lang="en-US" dirty="0" smtClean="0"/>
            </a:br>
            <a:endParaRPr lang="en-US" dirty="0"/>
          </a:p>
        </p:txBody>
      </p:sp>
      <p:sp>
        <p:nvSpPr>
          <p:cNvPr id="6" name="Content Placeholder 2"/>
          <p:cNvSpPr txBox="1">
            <a:spLocks/>
          </p:cNvSpPr>
          <p:nvPr/>
        </p:nvSpPr>
        <p:spPr>
          <a:xfrm>
            <a:off x="457200" y="4495800"/>
            <a:ext cx="82296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5 </a:t>
            </a:r>
            <a:r>
              <a:rPr lang="en-US" dirty="0" smtClean="0"/>
              <a:t>(22.3%) use a CMS. </a:t>
            </a:r>
            <a:endParaRPr lang="en-US" dirty="0"/>
          </a:p>
        </p:txBody>
      </p:sp>
      <p:sp>
        <p:nvSpPr>
          <p:cNvPr id="7" name="Title 1"/>
          <p:cNvSpPr txBox="1">
            <a:spLocks/>
          </p:cNvSpPr>
          <p:nvPr/>
        </p:nvSpPr>
        <p:spPr>
          <a:xfrm>
            <a:off x="595086" y="3581400"/>
            <a:ext cx="8229600" cy="715962"/>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22 Louisiana Libraries</a:t>
            </a:r>
            <a:br>
              <a:rPr lang="en-US" dirty="0" smtClean="0"/>
            </a:br>
            <a:endParaRPr lang="en-US" dirty="0"/>
          </a:p>
        </p:txBody>
      </p:sp>
    </p:spTree>
    <p:extLst>
      <p:ext uri="{BB962C8B-B14F-4D97-AF65-F5344CB8AC3E}">
        <p14:creationId xmlns:p14="http://schemas.microsoft.com/office/powerpoint/2010/main" val="30721387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they more accessible?</a:t>
            </a:r>
            <a:endParaRPr lang="en-US" dirty="0"/>
          </a:p>
        </p:txBody>
      </p:sp>
      <p:sp>
        <p:nvSpPr>
          <p:cNvPr id="3" name="Content Placeholder 2"/>
          <p:cNvSpPr>
            <a:spLocks noGrp="1"/>
          </p:cNvSpPr>
          <p:nvPr>
            <p:ph idx="1"/>
          </p:nvPr>
        </p:nvSpPr>
        <p:spPr/>
        <p:txBody>
          <a:bodyPr/>
          <a:lstStyle/>
          <a:p>
            <a:r>
              <a:rPr lang="en-US" dirty="0" smtClean="0"/>
              <a:t>Dramatically!</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22018636"/>
              </p:ext>
            </p:extLst>
          </p:nvPr>
        </p:nvGraphicFramePr>
        <p:xfrm>
          <a:off x="1524000" y="2743200"/>
          <a:ext cx="5486401" cy="2975907"/>
        </p:xfrm>
        <a:graphic>
          <a:graphicData uri="http://schemas.openxmlformats.org/drawingml/2006/table">
            <a:tbl>
              <a:tblPr firstRow="1" firstCol="1" bandRow="1">
                <a:tableStyleId>{5C22544A-7EE6-4342-B048-85BDC9FD1C3A}</a:tableStyleId>
              </a:tblPr>
              <a:tblGrid>
                <a:gridCol w="1766807"/>
                <a:gridCol w="1743560"/>
                <a:gridCol w="1976034"/>
              </a:tblGrid>
              <a:tr h="1049622">
                <a:tc>
                  <a:txBody>
                    <a:bodyPr/>
                    <a:lstStyle/>
                    <a:p>
                      <a:endParaRPr lang="en-US" sz="1100" dirty="0">
                        <a:effectLst/>
                        <a:latin typeface="Calibri"/>
                        <a:cs typeface="Times New Roman"/>
                      </a:endParaRPr>
                    </a:p>
                  </a:txBody>
                  <a:tcPr marL="68580" marR="68580" marT="0" marB="0"/>
                </a:tc>
                <a:tc>
                  <a:txBody>
                    <a:bodyPr/>
                    <a:lstStyle/>
                    <a:p>
                      <a:pPr marL="0" marR="0">
                        <a:lnSpc>
                          <a:spcPct val="115000"/>
                        </a:lnSpc>
                        <a:spcBef>
                          <a:spcPts val="0"/>
                        </a:spcBef>
                        <a:spcAft>
                          <a:spcPts val="1000"/>
                        </a:spcAft>
                      </a:pPr>
                      <a:r>
                        <a:rPr lang="en-US" sz="2800" dirty="0">
                          <a:effectLst/>
                        </a:rPr>
                        <a:t>CMS</a:t>
                      </a:r>
                      <a:endParaRPr lang="en-US" sz="2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800" dirty="0">
                          <a:effectLst/>
                        </a:rPr>
                        <a:t>Not CMS</a:t>
                      </a:r>
                      <a:endParaRPr lang="en-US" sz="2800" dirty="0">
                        <a:effectLst/>
                        <a:latin typeface="Calibri"/>
                        <a:ea typeface="Calibri"/>
                        <a:cs typeface="Times New Roman"/>
                      </a:endParaRPr>
                    </a:p>
                  </a:txBody>
                  <a:tcPr marL="68580" marR="68580" marT="0" marB="0"/>
                </a:tc>
              </a:tr>
              <a:tr h="392133">
                <a:tc>
                  <a:txBody>
                    <a:bodyPr/>
                    <a:lstStyle/>
                    <a:p>
                      <a:pPr marL="0" marR="0">
                        <a:lnSpc>
                          <a:spcPct val="115000"/>
                        </a:lnSpc>
                        <a:spcBef>
                          <a:spcPts val="0"/>
                        </a:spcBef>
                        <a:spcAft>
                          <a:spcPts val="1000"/>
                        </a:spcAft>
                      </a:pPr>
                      <a:r>
                        <a:rPr lang="en-US" sz="2000" dirty="0">
                          <a:effectLst/>
                        </a:rPr>
                        <a:t>% </a:t>
                      </a:r>
                      <a:r>
                        <a:rPr lang="en-US" sz="2000" dirty="0" smtClean="0">
                          <a:effectLst/>
                        </a:rPr>
                        <a:t>Approved (NA)</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800" dirty="0">
                          <a:effectLst/>
                        </a:rPr>
                        <a:t>71%</a:t>
                      </a:r>
                      <a:endParaRPr lang="en-US" sz="2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800">
                          <a:effectLst/>
                        </a:rPr>
                        <a:t>57%</a:t>
                      </a:r>
                      <a:endParaRPr lang="en-US" sz="2800">
                        <a:effectLst/>
                        <a:latin typeface="Calibri"/>
                        <a:ea typeface="Calibri"/>
                        <a:cs typeface="Times New Roman"/>
                      </a:endParaRPr>
                    </a:p>
                  </a:txBody>
                  <a:tcPr marL="68580" marR="68580" marT="0" marB="0"/>
                </a:tc>
              </a:tr>
              <a:tr h="1225245">
                <a:tc>
                  <a:txBody>
                    <a:bodyPr/>
                    <a:lstStyle/>
                    <a:p>
                      <a:pPr marL="0" marR="0">
                        <a:lnSpc>
                          <a:spcPct val="115000"/>
                        </a:lnSpc>
                        <a:spcBef>
                          <a:spcPts val="0"/>
                        </a:spcBef>
                        <a:spcAft>
                          <a:spcPts val="1000"/>
                        </a:spcAft>
                      </a:pPr>
                      <a:r>
                        <a:rPr lang="en-US" sz="2000" dirty="0" smtClean="0">
                          <a:effectLst/>
                        </a:rPr>
                        <a:t>% Approved (LA)</a:t>
                      </a:r>
                      <a:endParaRPr lang="en-US" sz="20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800" dirty="0" smtClean="0">
                          <a:effectLst/>
                        </a:rPr>
                        <a:t>59.83%</a:t>
                      </a:r>
                      <a:endParaRPr lang="en-US" sz="2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800" dirty="0" smtClean="0">
                          <a:effectLst/>
                        </a:rPr>
                        <a:t>49.94%</a:t>
                      </a:r>
                      <a:endParaRPr lang="en-US" sz="2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5590893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The use of “skip navigation” links are associated with higher accessibility </a:t>
            </a:r>
          </a:p>
          <a:p>
            <a:r>
              <a:rPr lang="en-US" dirty="0" smtClean="0"/>
              <a:t>Building your web site with CSS improves accessibility</a:t>
            </a:r>
          </a:p>
          <a:p>
            <a:r>
              <a:rPr lang="en-US" dirty="0" smtClean="0"/>
              <a:t>Using a CMS for your web site improves accessibility</a:t>
            </a:r>
            <a:endParaRPr lang="en-US" dirty="0"/>
          </a:p>
        </p:txBody>
      </p:sp>
    </p:spTree>
    <p:extLst>
      <p:ext uri="{BB962C8B-B14F-4D97-AF65-F5344CB8AC3E}">
        <p14:creationId xmlns:p14="http://schemas.microsoft.com/office/powerpoint/2010/main" val="349903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r>
              <a:rPr lang="en-US" dirty="0" smtClean="0"/>
              <a:t>Contact the Disability Services office at your university to determine how many disabled students, (of each type) you have</a:t>
            </a:r>
          </a:p>
          <a:p>
            <a:r>
              <a:rPr lang="en-US" dirty="0" smtClean="0"/>
              <a:t>Explain that you are eager to help ensure that resources are accessible</a:t>
            </a:r>
          </a:p>
          <a:p>
            <a:r>
              <a:rPr lang="en-US" dirty="0" smtClean="0"/>
              <a:t>Broaden your accessibility policies to include web accessibility</a:t>
            </a:r>
          </a:p>
        </p:txBody>
      </p:sp>
    </p:spTree>
    <p:extLst>
      <p:ext uri="{BB962C8B-B14F-4D97-AF65-F5344CB8AC3E}">
        <p14:creationId xmlns:p14="http://schemas.microsoft.com/office/powerpoint/2010/main" val="22598196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457200" y="1676400"/>
            <a:ext cx="8229600" cy="4449763"/>
          </a:xfrm>
        </p:spPr>
        <p:txBody>
          <a:bodyPr/>
          <a:lstStyle/>
          <a:p>
            <a:r>
              <a:rPr lang="en-US" dirty="0" smtClean="0"/>
              <a:t>Use a CMS, or at least a CSS-based layout for your next redesign</a:t>
            </a:r>
          </a:p>
          <a:p>
            <a:r>
              <a:rPr lang="en-US" dirty="0" smtClean="0"/>
              <a:t>Label all images with a descriptive alt tag (for images that convey information), or a null tag e.g., alt=“”, for images that are merely decorative</a:t>
            </a:r>
            <a:endParaRPr lang="en-US" dirty="0"/>
          </a:p>
        </p:txBody>
      </p:sp>
    </p:spTree>
    <p:extLst>
      <p:ext uri="{BB962C8B-B14F-4D97-AF65-F5344CB8AC3E}">
        <p14:creationId xmlns:p14="http://schemas.microsoft.com/office/powerpoint/2010/main" val="3551427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Web Accessibility</a:t>
            </a:r>
          </a:p>
          <a:p>
            <a:r>
              <a:rPr lang="en-US" dirty="0" smtClean="0"/>
              <a:t>Why it’s Important</a:t>
            </a:r>
          </a:p>
          <a:p>
            <a:r>
              <a:rPr lang="en-US" dirty="0" smtClean="0"/>
              <a:t>How Academic Libraries are doing</a:t>
            </a:r>
            <a:endParaRPr lang="en-US" dirty="0"/>
          </a:p>
        </p:txBody>
      </p:sp>
    </p:spTree>
    <p:extLst>
      <p:ext uri="{BB962C8B-B14F-4D97-AF65-F5344CB8AC3E}">
        <p14:creationId xmlns:p14="http://schemas.microsoft.com/office/powerpoint/2010/main" val="33165017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your sites</a:t>
            </a:r>
            <a:endParaRPr lang="en-US" dirty="0"/>
          </a:p>
        </p:txBody>
      </p:sp>
      <p:sp>
        <p:nvSpPr>
          <p:cNvPr id="3" name="Content Placeholder 2"/>
          <p:cNvSpPr>
            <a:spLocks noGrp="1"/>
          </p:cNvSpPr>
          <p:nvPr>
            <p:ph idx="1"/>
          </p:nvPr>
        </p:nvSpPr>
        <p:spPr>
          <a:xfrm>
            <a:off x="457200" y="1600201"/>
            <a:ext cx="8229600" cy="685800"/>
          </a:xfrm>
        </p:spPr>
        <p:txBody>
          <a:bodyPr/>
          <a:lstStyle/>
          <a:p>
            <a:r>
              <a:rPr lang="en-US" dirty="0" smtClean="0"/>
              <a:t>Web Developer Toolbar</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800100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7883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your sites</a:t>
            </a:r>
            <a:endParaRPr lang="en-US" dirty="0"/>
          </a:p>
        </p:txBody>
      </p:sp>
      <p:sp>
        <p:nvSpPr>
          <p:cNvPr id="3" name="Content Placeholder 2"/>
          <p:cNvSpPr>
            <a:spLocks noGrp="1"/>
          </p:cNvSpPr>
          <p:nvPr>
            <p:ph idx="1"/>
          </p:nvPr>
        </p:nvSpPr>
        <p:spPr>
          <a:xfrm>
            <a:off x="457200" y="1600201"/>
            <a:ext cx="8229600" cy="685800"/>
          </a:xfrm>
        </p:spPr>
        <p:txBody>
          <a:bodyPr/>
          <a:lstStyle/>
          <a:p>
            <a:r>
              <a:rPr lang="en-US" b="1" dirty="0"/>
              <a:t>Functional Accessibility Evaluator 1.1</a:t>
            </a:r>
            <a:endParaRPr lang="en-US" dirty="0"/>
          </a:p>
        </p:txBody>
      </p:sp>
      <p:sp>
        <p:nvSpPr>
          <p:cNvPr id="4" name="Rectangle 3"/>
          <p:cNvSpPr/>
          <p:nvPr/>
        </p:nvSpPr>
        <p:spPr>
          <a:xfrm>
            <a:off x="609600" y="5257800"/>
            <a:ext cx="3101298" cy="369332"/>
          </a:xfrm>
          <a:prstGeom prst="rect">
            <a:avLst/>
          </a:prstGeom>
        </p:spPr>
        <p:txBody>
          <a:bodyPr wrap="none">
            <a:spAutoFit/>
          </a:bodyPr>
          <a:lstStyle/>
          <a:p>
            <a:r>
              <a:rPr lang="en-US" dirty="0">
                <a:hlinkClick r:id="rId2"/>
              </a:rPr>
              <a:t>http://fae.cita.uiuc.edu/about/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0"/>
            <a:ext cx="8026937"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4875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34050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web accessibility?</a:t>
            </a:r>
            <a:endParaRPr lang="en-US" dirty="0"/>
          </a:p>
        </p:txBody>
      </p:sp>
      <p:sp>
        <p:nvSpPr>
          <p:cNvPr id="3" name="Content Placeholder 2"/>
          <p:cNvSpPr>
            <a:spLocks noGrp="1"/>
          </p:cNvSpPr>
          <p:nvPr>
            <p:ph idx="1"/>
          </p:nvPr>
        </p:nvSpPr>
        <p:spPr/>
        <p:txBody>
          <a:bodyPr>
            <a:normAutofit/>
          </a:bodyPr>
          <a:lstStyle/>
          <a:p>
            <a:r>
              <a:rPr lang="en-US" sz="2400" b="1" dirty="0"/>
              <a:t>Web accessibility means that people with disabilities can use the Web</a:t>
            </a:r>
            <a:r>
              <a:rPr lang="en-US" sz="2400" dirty="0"/>
              <a:t>. More specifically, Web accessibility means that people with disabilities can perceive, understand, navigate, and interact with the Web, and that they can contribute to the Web</a:t>
            </a:r>
            <a:r>
              <a:rPr lang="en-US" sz="2400" dirty="0" smtClean="0"/>
              <a:t>. </a:t>
            </a:r>
            <a:r>
              <a:rPr lang="en-US" sz="1800" dirty="0" smtClean="0"/>
              <a:t>(World Wide Web Consortium - </a:t>
            </a:r>
            <a:r>
              <a:rPr lang="en-US" sz="1800" dirty="0">
                <a:hlinkClick r:id="rId3"/>
              </a:rPr>
              <a:t>http://</a:t>
            </a:r>
            <a:r>
              <a:rPr lang="en-US" sz="1800" dirty="0" smtClean="0">
                <a:hlinkClick r:id="rId3"/>
              </a:rPr>
              <a:t>www.w3.org/WAI/intro/accessibility.php</a:t>
            </a:r>
            <a:r>
              <a:rPr lang="en-US" sz="1800" dirty="0" smtClean="0"/>
              <a:t>)</a:t>
            </a:r>
          </a:p>
          <a:p>
            <a:r>
              <a:rPr lang="en-US" sz="2400" dirty="0"/>
              <a:t>Web accessibility refers to the inclusive practice of </a:t>
            </a:r>
            <a:r>
              <a:rPr lang="en-US" sz="2400" b="1" dirty="0"/>
              <a:t>making websites usable by people of all abilities </a:t>
            </a:r>
            <a:r>
              <a:rPr lang="en-US" sz="2400" b="1" dirty="0" smtClean="0"/>
              <a:t>and disabilities</a:t>
            </a:r>
            <a:r>
              <a:rPr lang="en-US" sz="2400" b="1" dirty="0"/>
              <a:t>. </a:t>
            </a:r>
            <a:r>
              <a:rPr lang="en-US" sz="2400" dirty="0"/>
              <a:t>When sites are correctly designed, developed and edited, all users can have equal access to information and functionality. </a:t>
            </a:r>
            <a:r>
              <a:rPr lang="en-US" sz="1800" dirty="0" smtClean="0"/>
              <a:t>(Wikipedia - </a:t>
            </a:r>
            <a:r>
              <a:rPr lang="en-US" sz="1800" dirty="0">
                <a:hlinkClick r:id="rId4"/>
              </a:rPr>
              <a:t>http://</a:t>
            </a:r>
            <a:r>
              <a:rPr lang="en-US" sz="1800" dirty="0" smtClean="0">
                <a:hlinkClick r:id="rId4"/>
              </a:rPr>
              <a:t>en.wikipedia.org/wiki/Web_accessibility</a:t>
            </a:r>
            <a:r>
              <a:rPr lang="en-US" sz="1800" dirty="0" smtClean="0"/>
              <a:t>)</a:t>
            </a:r>
            <a:endParaRPr lang="en-US" sz="1800" dirty="0"/>
          </a:p>
        </p:txBody>
      </p:sp>
    </p:spTree>
    <p:extLst>
      <p:ext uri="{BB962C8B-B14F-4D97-AF65-F5344CB8AC3E}">
        <p14:creationId xmlns:p14="http://schemas.microsoft.com/office/powerpoint/2010/main" val="2183917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Disabilities</a:t>
            </a:r>
            <a:endParaRPr lang="en-US" dirty="0"/>
          </a:p>
        </p:txBody>
      </p:sp>
      <p:sp>
        <p:nvSpPr>
          <p:cNvPr id="3" name="Content Placeholder 2"/>
          <p:cNvSpPr>
            <a:spLocks noGrp="1"/>
          </p:cNvSpPr>
          <p:nvPr>
            <p:ph idx="1"/>
          </p:nvPr>
        </p:nvSpPr>
        <p:spPr/>
        <p:txBody>
          <a:bodyPr>
            <a:normAutofit lnSpcReduction="10000"/>
          </a:bodyPr>
          <a:lstStyle/>
          <a:p>
            <a:r>
              <a:rPr lang="en-US" b="1" dirty="0" smtClean="0"/>
              <a:t>Visual </a:t>
            </a:r>
            <a:r>
              <a:rPr lang="en-US" dirty="0" smtClean="0"/>
              <a:t> Blindness</a:t>
            </a:r>
            <a:r>
              <a:rPr lang="en-US" dirty="0"/>
              <a:t>, low vision, </a:t>
            </a:r>
            <a:r>
              <a:rPr lang="en-US" dirty="0" smtClean="0"/>
              <a:t>color-blindness</a:t>
            </a:r>
          </a:p>
          <a:p>
            <a:pPr marL="0" indent="0">
              <a:buNone/>
            </a:pPr>
            <a:endParaRPr lang="en-US" dirty="0" smtClean="0"/>
          </a:p>
          <a:p>
            <a:r>
              <a:rPr lang="en-US" b="1" dirty="0"/>
              <a:t>Hearing</a:t>
            </a:r>
            <a:r>
              <a:rPr lang="en-US" dirty="0"/>
              <a:t>  Deafness</a:t>
            </a:r>
          </a:p>
          <a:p>
            <a:endParaRPr lang="en-US" dirty="0" smtClean="0"/>
          </a:p>
          <a:p>
            <a:r>
              <a:rPr lang="en-US" b="1" dirty="0" smtClean="0"/>
              <a:t>Motor</a:t>
            </a:r>
            <a:r>
              <a:rPr lang="en-US" dirty="0" smtClean="0"/>
              <a:t>  Inability </a:t>
            </a:r>
            <a:r>
              <a:rPr lang="en-US" dirty="0"/>
              <a:t>to use a mouse, slow response time, limited fine motor </a:t>
            </a:r>
            <a:r>
              <a:rPr lang="en-US" dirty="0" smtClean="0"/>
              <a:t>control</a:t>
            </a:r>
          </a:p>
          <a:p>
            <a:endParaRPr lang="en-US" dirty="0" smtClean="0"/>
          </a:p>
          <a:p>
            <a:r>
              <a:rPr lang="en-US" b="1" dirty="0" smtClean="0"/>
              <a:t>Cognitive</a:t>
            </a:r>
            <a:r>
              <a:rPr lang="en-US" dirty="0" smtClean="0"/>
              <a:t>  Learning </a:t>
            </a:r>
            <a:r>
              <a:rPr lang="en-US" dirty="0"/>
              <a:t>disabilities, distractibility, inability to remember or focus on large amounts of information</a:t>
            </a:r>
          </a:p>
        </p:txBody>
      </p:sp>
    </p:spTree>
    <p:extLst>
      <p:ext uri="{BB962C8B-B14F-4D97-AF65-F5344CB8AC3E}">
        <p14:creationId xmlns:p14="http://schemas.microsoft.com/office/powerpoint/2010/main" val="173535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important</a:t>
            </a:r>
            <a:endParaRPr lang="en-US" dirty="0"/>
          </a:p>
        </p:txBody>
      </p:sp>
      <p:sp>
        <p:nvSpPr>
          <p:cNvPr id="3" name="Content Placeholder 2"/>
          <p:cNvSpPr>
            <a:spLocks noGrp="1"/>
          </p:cNvSpPr>
          <p:nvPr>
            <p:ph idx="1"/>
          </p:nvPr>
        </p:nvSpPr>
        <p:spPr/>
        <p:txBody>
          <a:bodyPr>
            <a:normAutofit/>
          </a:bodyPr>
          <a:lstStyle/>
          <a:p>
            <a:r>
              <a:rPr lang="en-US" dirty="0" smtClean="0"/>
              <a:t>Helps everyone</a:t>
            </a:r>
          </a:p>
          <a:p>
            <a:r>
              <a:rPr lang="en-US" dirty="0" smtClean="0"/>
              <a:t>Required by law</a:t>
            </a:r>
          </a:p>
          <a:p>
            <a:r>
              <a:rPr lang="en-US" dirty="0" smtClean="0"/>
              <a:t>Helps fulfill the long-standing goal of libraries to provide barrier-free access to everyone</a:t>
            </a:r>
            <a:endParaRPr lang="en-US" dirty="0"/>
          </a:p>
        </p:txBody>
      </p:sp>
    </p:spTree>
    <p:extLst>
      <p:ext uri="{BB962C8B-B14F-4D97-AF65-F5344CB8AC3E}">
        <p14:creationId xmlns:p14="http://schemas.microsoft.com/office/powerpoint/2010/main" val="189345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Helps Everyone</a:t>
            </a:r>
            <a:endParaRPr lang="en-US" dirty="0"/>
          </a:p>
        </p:txBody>
      </p:sp>
      <p:sp>
        <p:nvSpPr>
          <p:cNvPr id="3" name="Content Placeholder 2"/>
          <p:cNvSpPr>
            <a:spLocks noGrp="1"/>
          </p:cNvSpPr>
          <p:nvPr>
            <p:ph idx="1"/>
          </p:nvPr>
        </p:nvSpPr>
        <p:spPr/>
        <p:txBody>
          <a:bodyPr>
            <a:normAutofit lnSpcReduction="10000"/>
          </a:bodyPr>
          <a:lstStyle/>
          <a:p>
            <a:r>
              <a:rPr lang="en-US" sz="1900" dirty="0" smtClean="0"/>
              <a:t>Accessible design is universal design</a:t>
            </a:r>
          </a:p>
          <a:p>
            <a:endParaRPr lang="en-US" sz="1900" dirty="0"/>
          </a:p>
          <a:p>
            <a:r>
              <a:rPr lang="en-US" sz="1900" dirty="0" smtClean="0"/>
              <a:t>Each of the major categories of disabilities requires certain types of adaptations in the design of the web content. </a:t>
            </a:r>
            <a:r>
              <a:rPr lang="en-US" sz="1900" b="1" dirty="0" smtClean="0"/>
              <a:t>Most </a:t>
            </a:r>
            <a:r>
              <a:rPr lang="en-US" sz="1900" b="1" dirty="0"/>
              <a:t>of the time, these adaptations benefit nearly everyone, not just people with disabilities</a:t>
            </a:r>
            <a:r>
              <a:rPr lang="en-US" sz="1900" b="1" dirty="0" smtClean="0"/>
              <a:t>.</a:t>
            </a:r>
          </a:p>
          <a:p>
            <a:r>
              <a:rPr lang="en-US" sz="1900" dirty="0" smtClean="0"/>
              <a:t>For example: </a:t>
            </a:r>
          </a:p>
          <a:p>
            <a:pPr lvl="1"/>
            <a:r>
              <a:rPr lang="en-US" sz="1900" dirty="0" smtClean="0"/>
              <a:t>Almost </a:t>
            </a:r>
            <a:r>
              <a:rPr lang="en-US" sz="1900" dirty="0"/>
              <a:t>everyone benefits from helpful illustrations, properly-organized content and clear navigation. </a:t>
            </a:r>
            <a:endParaRPr lang="en-US" sz="1900" dirty="0" smtClean="0"/>
          </a:p>
          <a:p>
            <a:pPr lvl="1"/>
            <a:r>
              <a:rPr lang="en-US" sz="1900" dirty="0" smtClean="0"/>
              <a:t>Similarly</a:t>
            </a:r>
            <a:r>
              <a:rPr lang="en-US" sz="1900" dirty="0"/>
              <a:t>, while captions are a necessity for Deaf users, they can be helpful to others, including anyone who views a video without audio</a:t>
            </a:r>
            <a:r>
              <a:rPr lang="en-US" sz="1900" dirty="0" smtClean="0"/>
              <a:t>.</a:t>
            </a:r>
          </a:p>
          <a:p>
            <a:pPr lvl="1"/>
            <a:endParaRPr lang="en-US" dirty="0"/>
          </a:p>
          <a:p>
            <a:pPr marL="457200" lvl="1" indent="0">
              <a:buNone/>
            </a:pPr>
            <a:r>
              <a:rPr lang="en-US" dirty="0" smtClean="0"/>
              <a:t>(</a:t>
            </a:r>
            <a:r>
              <a:rPr lang="en-US" dirty="0" err="1" smtClean="0"/>
              <a:t>WebAIM</a:t>
            </a:r>
            <a:r>
              <a:rPr lang="en-US" dirty="0" smtClean="0"/>
              <a:t> - </a:t>
            </a:r>
            <a:r>
              <a:rPr lang="en-US" dirty="0">
                <a:hlinkClick r:id="rId3"/>
              </a:rPr>
              <a:t>http://webaim.org/intro</a:t>
            </a:r>
            <a:r>
              <a:rPr lang="en-US" dirty="0" smtClean="0">
                <a:hlinkClick r:id="rId3"/>
              </a:rPr>
              <a:t>/</a:t>
            </a:r>
            <a:r>
              <a:rPr lang="en-US" dirty="0" smtClean="0"/>
              <a:t>)</a:t>
            </a:r>
            <a:endParaRPr lang="en-US" dirty="0"/>
          </a:p>
        </p:txBody>
      </p:sp>
    </p:spTree>
    <p:extLst>
      <p:ext uri="{BB962C8B-B14F-4D97-AF65-F5344CB8AC3E}">
        <p14:creationId xmlns:p14="http://schemas.microsoft.com/office/powerpoint/2010/main" val="2358560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Legal Mandate for Accessible Web Content</a:t>
            </a:r>
            <a:endParaRPr lang="en-US" sz="3200" dirty="0"/>
          </a:p>
        </p:txBody>
      </p:sp>
      <p:sp>
        <p:nvSpPr>
          <p:cNvPr id="3" name="Content Placeholder 2"/>
          <p:cNvSpPr>
            <a:spLocks noGrp="1"/>
          </p:cNvSpPr>
          <p:nvPr>
            <p:ph idx="1"/>
          </p:nvPr>
        </p:nvSpPr>
        <p:spPr>
          <a:xfrm>
            <a:off x="457200" y="1905000"/>
            <a:ext cx="8229600" cy="4221163"/>
          </a:xfrm>
        </p:spPr>
        <p:txBody>
          <a:bodyPr>
            <a:normAutofit/>
          </a:bodyPr>
          <a:lstStyle/>
          <a:p>
            <a:pPr lvl="1">
              <a:buFont typeface="Wingdings" pitchFamily="2" charset="2"/>
              <a:buChar char="§"/>
            </a:pPr>
            <a:r>
              <a:rPr lang="en-US" b="1" dirty="0" smtClean="0">
                <a:hlinkClick r:id="rId2"/>
              </a:rPr>
              <a:t>Sect. 508 </a:t>
            </a:r>
            <a:r>
              <a:rPr lang="en-US" sz="1600" b="1" dirty="0" smtClean="0"/>
              <a:t>(Rehabilitation Act Amendment of 1998)</a:t>
            </a:r>
            <a:r>
              <a:rPr lang="en-US" b="1" dirty="0" smtClean="0"/>
              <a:t> </a:t>
            </a:r>
            <a:r>
              <a:rPr lang="en-US" dirty="0"/>
              <a:t>Under Section 508 (29 U.S.C. ‘794 d), agencies must give disabled employees and members of the public access to information that is comparable to access available to others. </a:t>
            </a:r>
            <a:endParaRPr lang="en-US" dirty="0" smtClean="0"/>
          </a:p>
          <a:p>
            <a:pPr lvl="1">
              <a:buFont typeface="Wingdings" pitchFamily="2" charset="2"/>
              <a:buChar char="§"/>
            </a:pPr>
            <a:r>
              <a:rPr lang="en-US" b="1" dirty="0" smtClean="0"/>
              <a:t>Section 504 (Rehabilitation Act of 1973)</a:t>
            </a:r>
            <a:r>
              <a:rPr lang="en-US" dirty="0" smtClean="0"/>
              <a:t> </a:t>
            </a:r>
          </a:p>
          <a:p>
            <a:pPr lvl="1">
              <a:buFont typeface="Wingdings" pitchFamily="2" charset="2"/>
              <a:buChar char="§"/>
            </a:pPr>
            <a:r>
              <a:rPr lang="en-US" b="1" dirty="0" smtClean="0"/>
              <a:t>ADA (1990/2008)</a:t>
            </a:r>
            <a:r>
              <a:rPr lang="en-US" dirty="0" smtClean="0"/>
              <a:t> </a:t>
            </a:r>
          </a:p>
          <a:p>
            <a:pPr lvl="2">
              <a:buFont typeface="Wingdings" pitchFamily="2" charset="2"/>
              <a:buChar char="§"/>
            </a:pPr>
            <a:r>
              <a:rPr lang="en-US" b="1" dirty="0" smtClean="0"/>
              <a:t>Title II (public entities)</a:t>
            </a:r>
          </a:p>
          <a:p>
            <a:pPr lvl="2">
              <a:buFont typeface="Wingdings" pitchFamily="2" charset="2"/>
              <a:buChar char="§"/>
            </a:pPr>
            <a:r>
              <a:rPr lang="en-US" b="1" dirty="0" smtClean="0"/>
              <a:t>Title III (private entities; places of public accommodations)</a:t>
            </a:r>
            <a:endParaRPr lang="en-US" dirty="0" smtClean="0"/>
          </a:p>
        </p:txBody>
      </p:sp>
    </p:spTree>
    <p:extLst>
      <p:ext uri="{BB962C8B-B14F-4D97-AF65-F5344CB8AC3E}">
        <p14:creationId xmlns:p14="http://schemas.microsoft.com/office/powerpoint/2010/main" val="2021733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Research Methodology</a:t>
            </a:r>
            <a:endParaRPr lang="en-US" sz="3600" b="1" dirty="0"/>
          </a:p>
        </p:txBody>
      </p:sp>
      <p:sp>
        <p:nvSpPr>
          <p:cNvPr id="3" name="Content Placeholder 2"/>
          <p:cNvSpPr>
            <a:spLocks noGrp="1"/>
          </p:cNvSpPr>
          <p:nvPr>
            <p:ph idx="1"/>
          </p:nvPr>
        </p:nvSpPr>
        <p:spPr>
          <a:xfrm>
            <a:off x="838200" y="1971932"/>
            <a:ext cx="6731000" cy="1076068"/>
          </a:xfrm>
        </p:spPr>
        <p:txBody>
          <a:bodyPr>
            <a:normAutofit/>
          </a:bodyPr>
          <a:lstStyle/>
          <a:p>
            <a:r>
              <a:rPr lang="en-US" sz="1800" b="1" dirty="0" smtClean="0"/>
              <a:t>Automated accessibility checker: Bobby 3.1.1</a:t>
            </a:r>
            <a:r>
              <a:rPr lang="en-US" sz="1800" dirty="0" smtClean="0"/>
              <a:t> </a:t>
            </a:r>
            <a:r>
              <a:rPr lang="en-US" sz="1800" b="1" dirty="0" smtClean="0"/>
              <a:t> W3C-WCAG, Priority 1, compliance check.</a:t>
            </a:r>
            <a:r>
              <a:rPr lang="en-US" sz="1800" dirty="0" smtClean="0"/>
              <a:t> </a:t>
            </a:r>
          </a:p>
          <a:p>
            <a:endParaRPr lang="en-US" dirty="0"/>
          </a:p>
        </p:txBody>
      </p:sp>
      <p:sp>
        <p:nvSpPr>
          <p:cNvPr id="4" name="Title 1"/>
          <p:cNvSpPr txBox="1">
            <a:spLocks/>
          </p:cNvSpPr>
          <p:nvPr/>
        </p:nvSpPr>
        <p:spPr>
          <a:xfrm>
            <a:off x="355600" y="1257300"/>
            <a:ext cx="8229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2010 Study of 56 North American Libraries</a:t>
            </a:r>
            <a:endParaRPr lang="en-US" sz="2000" b="1" dirty="0"/>
          </a:p>
        </p:txBody>
      </p:sp>
      <p:pic>
        <p:nvPicPr>
          <p:cNvPr id="1028" name="Picture 4" descr="C:\Users\dcomeaux\AppData\Local\Temp\SNAGHTMLb6893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542" y="2819400"/>
            <a:ext cx="7313716"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6072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1418</TotalTime>
  <Words>1979</Words>
  <Application>Microsoft Office PowerPoint</Application>
  <PresentationFormat>On-screen Show (4:3)</PresentationFormat>
  <Paragraphs>206</Paragraphs>
  <Slides>32</Slides>
  <Notes>9</Notes>
  <HiddenSlides>0</HiddenSlides>
  <MMClips>3</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Apex</vt:lpstr>
      <vt:lpstr>Web Accessibility</vt:lpstr>
      <vt:lpstr>Introduction</vt:lpstr>
      <vt:lpstr>PowerPoint Presentation</vt:lpstr>
      <vt:lpstr>What is web accessibility?</vt:lpstr>
      <vt:lpstr>Types of Disabilities</vt:lpstr>
      <vt:lpstr>Why is it important</vt:lpstr>
      <vt:lpstr>Helps Everyone</vt:lpstr>
      <vt:lpstr>Legal Mandate for Accessible Web Content</vt:lpstr>
      <vt:lpstr>Research Methodology</vt:lpstr>
      <vt:lpstr>Research Methodology</vt:lpstr>
      <vt:lpstr>Research Methodology</vt:lpstr>
      <vt:lpstr>Research Methodology</vt:lpstr>
      <vt:lpstr>Research Questions</vt:lpstr>
      <vt:lpstr>How accessible are they? </vt:lpstr>
      <vt:lpstr>How accessible are they? </vt:lpstr>
      <vt:lpstr>Skip Navigation</vt:lpstr>
      <vt:lpstr>Skip Navigation</vt:lpstr>
      <vt:lpstr>How many library sites use "Skip Navigation" links?</vt:lpstr>
      <vt:lpstr>Connection between use of “skip links” and broader accessibility </vt:lpstr>
      <vt:lpstr>Impact of Page Layout</vt:lpstr>
      <vt:lpstr>Impact of Page Layout</vt:lpstr>
      <vt:lpstr>Impact of Page Layout</vt:lpstr>
      <vt:lpstr>Does the use of a (CMS) correlate with accessibility?</vt:lpstr>
      <vt:lpstr>What is a Content Management System? </vt:lpstr>
      <vt:lpstr>How many sites use a CMS?</vt:lpstr>
      <vt:lpstr>Are they more accessible?</vt:lpstr>
      <vt:lpstr>Conclusions</vt:lpstr>
      <vt:lpstr>Recommendations</vt:lpstr>
      <vt:lpstr>Recommendations</vt:lpstr>
      <vt:lpstr>Testing your sites</vt:lpstr>
      <vt:lpstr>Testing your sites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dc:title>
  <dc:creator>dcomeaux</dc:creator>
  <cp:lastModifiedBy>dcomeaux</cp:lastModifiedBy>
  <cp:revision>63</cp:revision>
  <dcterms:created xsi:type="dcterms:W3CDTF">2011-04-10T00:41:25Z</dcterms:created>
  <dcterms:modified xsi:type="dcterms:W3CDTF">2011-10-13T15:35:00Z</dcterms:modified>
</cp:coreProperties>
</file>