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40"/>
  </p:notesMasterIdLst>
  <p:sldIdLst>
    <p:sldId id="256" r:id="rId2"/>
    <p:sldId id="257" r:id="rId3"/>
    <p:sldId id="308" r:id="rId4"/>
    <p:sldId id="264" r:id="rId5"/>
    <p:sldId id="309" r:id="rId6"/>
    <p:sldId id="327" r:id="rId7"/>
    <p:sldId id="265" r:id="rId8"/>
    <p:sldId id="323" r:id="rId9"/>
    <p:sldId id="324" r:id="rId10"/>
    <p:sldId id="311" r:id="rId11"/>
    <p:sldId id="312" r:id="rId12"/>
    <p:sldId id="313" r:id="rId13"/>
    <p:sldId id="314" r:id="rId14"/>
    <p:sldId id="315" r:id="rId15"/>
    <p:sldId id="316" r:id="rId16"/>
    <p:sldId id="317" r:id="rId17"/>
    <p:sldId id="325" r:id="rId18"/>
    <p:sldId id="260" r:id="rId19"/>
    <p:sldId id="266" r:id="rId20"/>
    <p:sldId id="326" r:id="rId21"/>
    <p:sldId id="262" r:id="rId22"/>
    <p:sldId id="267" r:id="rId23"/>
    <p:sldId id="270" r:id="rId24"/>
    <p:sldId id="272" r:id="rId25"/>
    <p:sldId id="276" r:id="rId26"/>
    <p:sldId id="304" r:id="rId27"/>
    <p:sldId id="278" r:id="rId28"/>
    <p:sldId id="279" r:id="rId29"/>
    <p:sldId id="280" r:id="rId30"/>
    <p:sldId id="281" r:id="rId31"/>
    <p:sldId id="283" r:id="rId32"/>
    <p:sldId id="305" r:id="rId33"/>
    <p:sldId id="307" r:id="rId34"/>
    <p:sldId id="328" r:id="rId35"/>
    <p:sldId id="330" r:id="rId36"/>
    <p:sldId id="329" r:id="rId37"/>
    <p:sldId id="306" r:id="rId38"/>
    <p:sldId id="321"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DC15"/>
    <a:srgbClr val="E5F2FF"/>
    <a:srgbClr val="2245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3" autoAdjust="0"/>
    <p:restoredTop sz="84756" autoAdjust="0"/>
  </p:normalViewPr>
  <p:slideViewPr>
    <p:cSldViewPr>
      <p:cViewPr>
        <p:scale>
          <a:sx n="70" d="100"/>
          <a:sy n="70" d="100"/>
        </p:scale>
        <p:origin x="-330" y="58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AA3290-664E-46CB-9219-2BA9E642BFC6}" type="datetimeFigureOut">
              <a:rPr lang="en-US" smtClean="0"/>
              <a:t>5/11/2012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48698C-810E-481D-AE44-E7ABA48B2696}" type="slidenum">
              <a:rPr lang="en-US" smtClean="0"/>
              <a:t>‹#›</a:t>
            </a:fld>
            <a:endParaRPr lang="en-US"/>
          </a:p>
        </p:txBody>
      </p:sp>
    </p:spTree>
    <p:extLst>
      <p:ext uri="{BB962C8B-B14F-4D97-AF65-F5344CB8AC3E}">
        <p14:creationId xmlns:p14="http://schemas.microsoft.com/office/powerpoint/2010/main" val="2915021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 and thanks for coming!</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C048698C-810E-481D-AE44-E7ABA48B2696}" type="slidenum">
              <a:rPr lang="en-US" smtClean="0"/>
              <a:t>1</a:t>
            </a:fld>
            <a:endParaRPr lang="en-US"/>
          </a:p>
        </p:txBody>
      </p:sp>
    </p:spTree>
    <p:extLst>
      <p:ext uri="{BB962C8B-B14F-4D97-AF65-F5344CB8AC3E}">
        <p14:creationId xmlns:p14="http://schemas.microsoft.com/office/powerpoint/2010/main" val="36912044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Patrons immediately recognized</a:t>
            </a:r>
            <a:r>
              <a:rPr lang="en-US" baseline="0" dirty="0" smtClean="0"/>
              <a:t> where to go to limit to books</a:t>
            </a:r>
            <a:endParaRPr lang="en-US" dirty="0"/>
          </a:p>
        </p:txBody>
      </p:sp>
      <p:sp>
        <p:nvSpPr>
          <p:cNvPr id="4" name="Slide Number Placeholder 3"/>
          <p:cNvSpPr>
            <a:spLocks noGrp="1"/>
          </p:cNvSpPr>
          <p:nvPr>
            <p:ph type="sldNum" sz="quarter" idx="10"/>
          </p:nvPr>
        </p:nvSpPr>
        <p:spPr/>
        <p:txBody>
          <a:bodyPr/>
          <a:lstStyle/>
          <a:p>
            <a:fld id="{C048698C-810E-481D-AE44-E7ABA48B2696}" type="slidenum">
              <a:rPr lang="en-US" smtClean="0"/>
              <a:t>29</a:t>
            </a:fld>
            <a:endParaRPr lang="en-US"/>
          </a:p>
        </p:txBody>
      </p:sp>
    </p:spTree>
    <p:extLst>
      <p:ext uri="{BB962C8B-B14F-4D97-AF65-F5344CB8AC3E}">
        <p14:creationId xmlns:p14="http://schemas.microsoft.com/office/powerpoint/2010/main" val="21296297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48698C-810E-481D-AE44-E7ABA48B2696}" type="slidenum">
              <a:rPr lang="en-US" smtClean="0"/>
              <a:t>36</a:t>
            </a:fld>
            <a:endParaRPr lang="en-US"/>
          </a:p>
        </p:txBody>
      </p:sp>
    </p:spTree>
    <p:extLst>
      <p:ext uri="{BB962C8B-B14F-4D97-AF65-F5344CB8AC3E}">
        <p14:creationId xmlns:p14="http://schemas.microsoft.com/office/powerpoint/2010/main" val="28876370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48698C-810E-481D-AE44-E7ABA48B2696}" type="slidenum">
              <a:rPr lang="en-US" smtClean="0"/>
              <a:t>38</a:t>
            </a:fld>
            <a:endParaRPr lang="en-US"/>
          </a:p>
        </p:txBody>
      </p:sp>
    </p:spTree>
    <p:extLst>
      <p:ext uri="{BB962C8B-B14F-4D97-AF65-F5344CB8AC3E}">
        <p14:creationId xmlns:p14="http://schemas.microsoft.com/office/powerpoint/2010/main" val="3381615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was the lead of the usability project, Kate was a member</a:t>
            </a:r>
            <a:endParaRPr lang="en-US" dirty="0"/>
          </a:p>
        </p:txBody>
      </p:sp>
      <p:sp>
        <p:nvSpPr>
          <p:cNvPr id="4" name="Slide Number Placeholder 3"/>
          <p:cNvSpPr>
            <a:spLocks noGrp="1"/>
          </p:cNvSpPr>
          <p:nvPr>
            <p:ph type="sldNum" sz="quarter" idx="10"/>
          </p:nvPr>
        </p:nvSpPr>
        <p:spPr/>
        <p:txBody>
          <a:bodyPr/>
          <a:lstStyle/>
          <a:p>
            <a:fld id="{C048698C-810E-481D-AE44-E7ABA48B2696}" type="slidenum">
              <a:rPr lang="en-US" smtClean="0"/>
              <a:t>2</a:t>
            </a:fld>
            <a:endParaRPr lang="en-US"/>
          </a:p>
        </p:txBody>
      </p:sp>
    </p:spTree>
    <p:extLst>
      <p:ext uri="{BB962C8B-B14F-4D97-AF65-F5344CB8AC3E}">
        <p14:creationId xmlns:p14="http://schemas.microsoft.com/office/powerpoint/2010/main" val="1689955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Studies show that undergraduates often employ simple</a:t>
            </a:r>
            <a:r>
              <a:rPr lang="en-US" baseline="0" dirty="0" smtClean="0"/>
              <a:t> search strategies. This has led to the assumption that today’s students expect a “Google-like” search. Does user testing support this conclusion?</a:t>
            </a:r>
            <a:endParaRPr lang="en-US" dirty="0"/>
          </a:p>
        </p:txBody>
      </p:sp>
      <p:sp>
        <p:nvSpPr>
          <p:cNvPr id="4" name="Slide Number Placeholder 3"/>
          <p:cNvSpPr>
            <a:spLocks noGrp="1"/>
          </p:cNvSpPr>
          <p:nvPr>
            <p:ph type="sldNum" sz="quarter" idx="10"/>
          </p:nvPr>
        </p:nvSpPr>
        <p:spPr/>
        <p:txBody>
          <a:bodyPr/>
          <a:lstStyle/>
          <a:p>
            <a:fld id="{C048698C-810E-481D-AE44-E7ABA48B2696}" type="slidenum">
              <a:rPr lang="en-US" smtClean="0"/>
              <a:t>3</a:t>
            </a:fld>
            <a:endParaRPr lang="en-US"/>
          </a:p>
        </p:txBody>
      </p:sp>
    </p:spTree>
    <p:extLst>
      <p:ext uri="{BB962C8B-B14F-4D97-AF65-F5344CB8AC3E}">
        <p14:creationId xmlns:p14="http://schemas.microsoft.com/office/powerpoint/2010/main" val="3691204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endParaRPr lang="en-US" dirty="0"/>
          </a:p>
        </p:txBody>
      </p:sp>
      <p:sp>
        <p:nvSpPr>
          <p:cNvPr id="4" name="Slide Number Placeholder 3"/>
          <p:cNvSpPr>
            <a:spLocks noGrp="1"/>
          </p:cNvSpPr>
          <p:nvPr>
            <p:ph type="sldNum" sz="quarter" idx="10"/>
          </p:nvPr>
        </p:nvSpPr>
        <p:spPr/>
        <p:txBody>
          <a:bodyPr/>
          <a:lstStyle/>
          <a:p>
            <a:fld id="{C048698C-810E-481D-AE44-E7ABA48B2696}" type="slidenum">
              <a:rPr lang="en-US" smtClean="0"/>
              <a:t>4</a:t>
            </a:fld>
            <a:endParaRPr lang="en-US"/>
          </a:p>
        </p:txBody>
      </p:sp>
    </p:spTree>
    <p:extLst>
      <p:ext uri="{BB962C8B-B14F-4D97-AF65-F5344CB8AC3E}">
        <p14:creationId xmlns:p14="http://schemas.microsoft.com/office/powerpoint/2010/main" val="13327957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detailed</a:t>
            </a:r>
            <a:r>
              <a:rPr lang="en-US" baseline="0" dirty="0" smtClean="0"/>
              <a:t> discussion will be published in an upcoming special issue of “College and Undergraduate Libraries”.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ADD SLIDE about pre-test questions</a:t>
            </a:r>
            <a:endParaRPr lang="en-US" dirty="0"/>
          </a:p>
        </p:txBody>
      </p:sp>
      <p:sp>
        <p:nvSpPr>
          <p:cNvPr id="4" name="Slide Number Placeholder 3"/>
          <p:cNvSpPr>
            <a:spLocks noGrp="1"/>
          </p:cNvSpPr>
          <p:nvPr>
            <p:ph type="sldNum" sz="quarter" idx="10"/>
          </p:nvPr>
        </p:nvSpPr>
        <p:spPr/>
        <p:txBody>
          <a:bodyPr/>
          <a:lstStyle/>
          <a:p>
            <a:fld id="{C048698C-810E-481D-AE44-E7ABA48B2696}" type="slidenum">
              <a:rPr lang="en-US" smtClean="0"/>
              <a:t>18</a:t>
            </a:fld>
            <a:endParaRPr lang="en-US"/>
          </a:p>
        </p:txBody>
      </p:sp>
    </p:spTree>
    <p:extLst>
      <p:ext uri="{BB962C8B-B14F-4D97-AF65-F5344CB8AC3E}">
        <p14:creationId xmlns:p14="http://schemas.microsoft.com/office/powerpoint/2010/main" val="5799989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are the research questions we covered. Due to the time constraints, we’ll only cover the first two.</a:t>
            </a:r>
            <a:endParaRPr lang="en-US" dirty="0"/>
          </a:p>
        </p:txBody>
      </p:sp>
      <p:sp>
        <p:nvSpPr>
          <p:cNvPr id="4" name="Slide Number Placeholder 3"/>
          <p:cNvSpPr>
            <a:spLocks noGrp="1"/>
          </p:cNvSpPr>
          <p:nvPr>
            <p:ph type="sldNum" sz="quarter" idx="10"/>
          </p:nvPr>
        </p:nvSpPr>
        <p:spPr/>
        <p:txBody>
          <a:bodyPr/>
          <a:lstStyle/>
          <a:p>
            <a:fld id="{C048698C-810E-481D-AE44-E7ABA48B2696}" type="slidenum">
              <a:rPr lang="en-US" smtClean="0"/>
              <a:t>21</a:t>
            </a:fld>
            <a:endParaRPr lang="en-US"/>
          </a:p>
        </p:txBody>
      </p:sp>
    </p:spTree>
    <p:extLst>
      <p:ext uri="{BB962C8B-B14F-4D97-AF65-F5344CB8AC3E}">
        <p14:creationId xmlns:p14="http://schemas.microsoft.com/office/powerpoint/2010/main" val="7502029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potential drawback of discovery systems is the difficulty some users report when trying to find a known item (usually a book or video) amidst a page full of articles and/or reviews about the item. We see this documented in previous studies, as well as in our survey which</a:t>
            </a:r>
            <a:r>
              <a:rPr lang="en-US" baseline="0" dirty="0" smtClean="0"/>
              <a:t> we’ll cover shortly.</a:t>
            </a:r>
            <a:r>
              <a:rPr lang="en-US" dirty="0" smtClean="0"/>
              <a:t> </a:t>
            </a:r>
            <a:endParaRPr lang="en-US" dirty="0"/>
          </a:p>
        </p:txBody>
      </p:sp>
      <p:sp>
        <p:nvSpPr>
          <p:cNvPr id="4" name="Slide Number Placeholder 3"/>
          <p:cNvSpPr>
            <a:spLocks noGrp="1"/>
          </p:cNvSpPr>
          <p:nvPr>
            <p:ph type="sldNum" sz="quarter" idx="10"/>
          </p:nvPr>
        </p:nvSpPr>
        <p:spPr/>
        <p:txBody>
          <a:bodyPr/>
          <a:lstStyle/>
          <a:p>
            <a:fld id="{C048698C-810E-481D-AE44-E7ABA48B2696}" type="slidenum">
              <a:rPr lang="en-US" smtClean="0"/>
              <a:t>22</a:t>
            </a:fld>
            <a:endParaRPr lang="en-US"/>
          </a:p>
        </p:txBody>
      </p:sp>
    </p:spTree>
    <p:extLst>
      <p:ext uri="{BB962C8B-B14F-4D97-AF65-F5344CB8AC3E}">
        <p14:creationId xmlns:p14="http://schemas.microsoft.com/office/powerpoint/2010/main" val="34112853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Clearly, it’s a stretch to call the results screen intuitive</a:t>
            </a:r>
          </a:p>
          <a:p>
            <a:endParaRPr lang="en-US" dirty="0" smtClean="0"/>
          </a:p>
          <a:p>
            <a:r>
              <a:rPr lang="en-US" dirty="0" smtClean="0"/>
              <a:t>Undergraduates,</a:t>
            </a:r>
            <a:r>
              <a:rPr lang="en-US" baseline="0" dirty="0" smtClean="0"/>
              <a:t> (the primary intended audience) particularly struggled</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C048698C-810E-481D-AE44-E7ABA48B2696}" type="slidenum">
              <a:rPr lang="en-US" smtClean="0"/>
              <a:t>26</a:t>
            </a:fld>
            <a:endParaRPr lang="en-US"/>
          </a:p>
        </p:txBody>
      </p:sp>
    </p:spTree>
    <p:extLst>
      <p:ext uri="{BB962C8B-B14F-4D97-AF65-F5344CB8AC3E}">
        <p14:creationId xmlns:p14="http://schemas.microsoft.com/office/powerpoint/2010/main" val="31329980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 we asked about books</a:t>
            </a:r>
            <a:endParaRPr lang="en-US" dirty="0"/>
          </a:p>
        </p:txBody>
      </p:sp>
      <p:sp>
        <p:nvSpPr>
          <p:cNvPr id="4" name="Slide Number Placeholder 3"/>
          <p:cNvSpPr>
            <a:spLocks noGrp="1"/>
          </p:cNvSpPr>
          <p:nvPr>
            <p:ph type="sldNum" sz="quarter" idx="10"/>
          </p:nvPr>
        </p:nvSpPr>
        <p:spPr/>
        <p:txBody>
          <a:bodyPr/>
          <a:lstStyle/>
          <a:p>
            <a:fld id="{C048698C-810E-481D-AE44-E7ABA48B2696}" type="slidenum">
              <a:rPr lang="en-US" smtClean="0"/>
              <a:t>28</a:t>
            </a:fld>
            <a:endParaRPr lang="en-US"/>
          </a:p>
        </p:txBody>
      </p:sp>
    </p:spTree>
    <p:extLst>
      <p:ext uri="{BB962C8B-B14F-4D97-AF65-F5344CB8AC3E}">
        <p14:creationId xmlns:p14="http://schemas.microsoft.com/office/powerpoint/2010/main" val="1166910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575542-ED8D-4B67-AAF0-11A2F7E974F3}" type="datetimeFigureOut">
              <a:rPr lang="en-US" smtClean="0"/>
              <a:t>5/11/2012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F9411-C850-4AFC-A582-5AAF7EF48594}" type="slidenum">
              <a:rPr lang="en-US" smtClean="0"/>
              <a:t>‹#›</a:t>
            </a:fld>
            <a:endParaRPr lang="en-US"/>
          </a:p>
        </p:txBody>
      </p:sp>
    </p:spTree>
    <p:extLst>
      <p:ext uri="{BB962C8B-B14F-4D97-AF65-F5344CB8AC3E}">
        <p14:creationId xmlns:p14="http://schemas.microsoft.com/office/powerpoint/2010/main" val="2292632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575542-ED8D-4B67-AAF0-11A2F7E974F3}" type="datetimeFigureOut">
              <a:rPr lang="en-US" smtClean="0"/>
              <a:t>5/11/2012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F9411-C850-4AFC-A582-5AAF7EF48594}" type="slidenum">
              <a:rPr lang="en-US" smtClean="0"/>
              <a:t>‹#›</a:t>
            </a:fld>
            <a:endParaRPr lang="en-US"/>
          </a:p>
        </p:txBody>
      </p:sp>
    </p:spTree>
    <p:extLst>
      <p:ext uri="{BB962C8B-B14F-4D97-AF65-F5344CB8AC3E}">
        <p14:creationId xmlns:p14="http://schemas.microsoft.com/office/powerpoint/2010/main" val="1751882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575542-ED8D-4B67-AAF0-11A2F7E974F3}" type="datetimeFigureOut">
              <a:rPr lang="en-US" smtClean="0"/>
              <a:t>5/11/2012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F9411-C850-4AFC-A582-5AAF7EF48594}" type="slidenum">
              <a:rPr lang="en-US" smtClean="0"/>
              <a:t>‹#›</a:t>
            </a:fld>
            <a:endParaRPr lang="en-US"/>
          </a:p>
        </p:txBody>
      </p:sp>
    </p:spTree>
    <p:extLst>
      <p:ext uri="{BB962C8B-B14F-4D97-AF65-F5344CB8AC3E}">
        <p14:creationId xmlns:p14="http://schemas.microsoft.com/office/powerpoint/2010/main" val="3224151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575542-ED8D-4B67-AAF0-11A2F7E974F3}" type="datetimeFigureOut">
              <a:rPr lang="en-US" smtClean="0"/>
              <a:t>5/11/2012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F9411-C850-4AFC-A582-5AAF7EF48594}" type="slidenum">
              <a:rPr lang="en-US" smtClean="0"/>
              <a:t>‹#›</a:t>
            </a:fld>
            <a:endParaRPr lang="en-US"/>
          </a:p>
        </p:txBody>
      </p:sp>
    </p:spTree>
    <p:extLst>
      <p:ext uri="{BB962C8B-B14F-4D97-AF65-F5344CB8AC3E}">
        <p14:creationId xmlns:p14="http://schemas.microsoft.com/office/powerpoint/2010/main" val="1977740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575542-ED8D-4B67-AAF0-11A2F7E974F3}" type="datetimeFigureOut">
              <a:rPr lang="en-US" smtClean="0"/>
              <a:t>5/11/2012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F9411-C850-4AFC-A582-5AAF7EF48594}" type="slidenum">
              <a:rPr lang="en-US" smtClean="0"/>
              <a:t>‹#›</a:t>
            </a:fld>
            <a:endParaRPr lang="en-US"/>
          </a:p>
        </p:txBody>
      </p:sp>
    </p:spTree>
    <p:extLst>
      <p:ext uri="{BB962C8B-B14F-4D97-AF65-F5344CB8AC3E}">
        <p14:creationId xmlns:p14="http://schemas.microsoft.com/office/powerpoint/2010/main" val="4272836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575542-ED8D-4B67-AAF0-11A2F7E974F3}" type="datetimeFigureOut">
              <a:rPr lang="en-US" smtClean="0"/>
              <a:t>5/11/2012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AF9411-C850-4AFC-A582-5AAF7EF48594}" type="slidenum">
              <a:rPr lang="en-US" smtClean="0"/>
              <a:t>‹#›</a:t>
            </a:fld>
            <a:endParaRPr lang="en-US"/>
          </a:p>
        </p:txBody>
      </p:sp>
    </p:spTree>
    <p:extLst>
      <p:ext uri="{BB962C8B-B14F-4D97-AF65-F5344CB8AC3E}">
        <p14:creationId xmlns:p14="http://schemas.microsoft.com/office/powerpoint/2010/main" val="2272400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575542-ED8D-4B67-AAF0-11A2F7E974F3}" type="datetimeFigureOut">
              <a:rPr lang="en-US" smtClean="0"/>
              <a:t>5/11/2012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AF9411-C850-4AFC-A582-5AAF7EF48594}" type="slidenum">
              <a:rPr lang="en-US" smtClean="0"/>
              <a:t>‹#›</a:t>
            </a:fld>
            <a:endParaRPr lang="en-US"/>
          </a:p>
        </p:txBody>
      </p:sp>
    </p:spTree>
    <p:extLst>
      <p:ext uri="{BB962C8B-B14F-4D97-AF65-F5344CB8AC3E}">
        <p14:creationId xmlns:p14="http://schemas.microsoft.com/office/powerpoint/2010/main" val="68521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575542-ED8D-4B67-AAF0-11A2F7E974F3}" type="datetimeFigureOut">
              <a:rPr lang="en-US" smtClean="0"/>
              <a:t>5/11/2012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AF9411-C850-4AFC-A582-5AAF7EF48594}" type="slidenum">
              <a:rPr lang="en-US" smtClean="0"/>
              <a:t>‹#›</a:t>
            </a:fld>
            <a:endParaRPr lang="en-US"/>
          </a:p>
        </p:txBody>
      </p:sp>
    </p:spTree>
    <p:extLst>
      <p:ext uri="{BB962C8B-B14F-4D97-AF65-F5344CB8AC3E}">
        <p14:creationId xmlns:p14="http://schemas.microsoft.com/office/powerpoint/2010/main" val="2618345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575542-ED8D-4B67-AAF0-11A2F7E974F3}" type="datetimeFigureOut">
              <a:rPr lang="en-US" smtClean="0"/>
              <a:t>5/11/2012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AF9411-C850-4AFC-A582-5AAF7EF48594}" type="slidenum">
              <a:rPr lang="en-US" smtClean="0"/>
              <a:t>‹#›</a:t>
            </a:fld>
            <a:endParaRPr lang="en-US"/>
          </a:p>
        </p:txBody>
      </p:sp>
    </p:spTree>
    <p:extLst>
      <p:ext uri="{BB962C8B-B14F-4D97-AF65-F5344CB8AC3E}">
        <p14:creationId xmlns:p14="http://schemas.microsoft.com/office/powerpoint/2010/main" val="1123493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575542-ED8D-4B67-AAF0-11A2F7E974F3}" type="datetimeFigureOut">
              <a:rPr lang="en-US" smtClean="0"/>
              <a:t>5/11/2012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AF9411-C850-4AFC-A582-5AAF7EF48594}" type="slidenum">
              <a:rPr lang="en-US" smtClean="0"/>
              <a:t>‹#›</a:t>
            </a:fld>
            <a:endParaRPr lang="en-US"/>
          </a:p>
        </p:txBody>
      </p:sp>
    </p:spTree>
    <p:extLst>
      <p:ext uri="{BB962C8B-B14F-4D97-AF65-F5344CB8AC3E}">
        <p14:creationId xmlns:p14="http://schemas.microsoft.com/office/powerpoint/2010/main" val="2476710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575542-ED8D-4B67-AAF0-11A2F7E974F3}" type="datetimeFigureOut">
              <a:rPr lang="en-US" smtClean="0"/>
              <a:t>5/11/2012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AF9411-C850-4AFC-A582-5AAF7EF48594}" type="slidenum">
              <a:rPr lang="en-US" smtClean="0"/>
              <a:t>‹#›</a:t>
            </a:fld>
            <a:endParaRPr lang="en-US"/>
          </a:p>
        </p:txBody>
      </p:sp>
    </p:spTree>
    <p:extLst>
      <p:ext uri="{BB962C8B-B14F-4D97-AF65-F5344CB8AC3E}">
        <p14:creationId xmlns:p14="http://schemas.microsoft.com/office/powerpoint/2010/main" val="2328434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224568"/>
            </a:gs>
            <a:gs pos="100000">
              <a:schemeClr val="accent1">
                <a:tint val="44500"/>
                <a:satMod val="160000"/>
              </a:schemeClr>
            </a:gs>
            <a:gs pos="100000">
              <a:srgbClr val="E5F2FF"/>
            </a:gs>
          </a:gsLst>
          <a:path path="circle">
            <a:fillToRect l="100000" t="10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575542-ED8D-4B67-AAF0-11A2F7E974F3}" type="datetimeFigureOut">
              <a:rPr lang="en-US" smtClean="0"/>
              <a:t>5/11/2012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AF9411-C850-4AFC-A582-5AAF7EF48594}" type="slidenum">
              <a:rPr lang="en-US" smtClean="0"/>
              <a:t>‹#›</a:t>
            </a:fld>
            <a:endParaRPr lang="en-US"/>
          </a:p>
        </p:txBody>
      </p:sp>
    </p:spTree>
    <p:extLst>
      <p:ext uri="{BB962C8B-B14F-4D97-AF65-F5344CB8AC3E}">
        <p14:creationId xmlns:p14="http://schemas.microsoft.com/office/powerpoint/2010/main" val="753804951"/>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library.tulane.edu/"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docs.google.com/open?id=0B8u3P71HFRXlUHVqbm96N0RZaDQ"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04800"/>
            <a:ext cx="7772400" cy="1470025"/>
          </a:xfrm>
        </p:spPr>
        <p:txBody>
          <a:bodyPr>
            <a:normAutofit/>
          </a:bodyPr>
          <a:lstStyle/>
          <a:p>
            <a:r>
              <a:rPr lang="en-US" dirty="0" smtClean="0"/>
              <a:t>User Testing of Primo at Tulane</a:t>
            </a:r>
            <a:endParaRPr lang="en-US" dirty="0"/>
          </a:p>
        </p:txBody>
      </p:sp>
      <p:sp>
        <p:nvSpPr>
          <p:cNvPr id="3" name="Subtitle 2"/>
          <p:cNvSpPr>
            <a:spLocks noGrp="1"/>
          </p:cNvSpPr>
          <p:nvPr>
            <p:ph type="subTitle" idx="1"/>
          </p:nvPr>
        </p:nvSpPr>
        <p:spPr>
          <a:xfrm>
            <a:off x="1371600" y="2057400"/>
            <a:ext cx="6400800" cy="1371600"/>
          </a:xfrm>
        </p:spPr>
        <p:txBody>
          <a:bodyPr/>
          <a:lstStyle/>
          <a:p>
            <a:r>
              <a:rPr lang="en-US" dirty="0" smtClean="0">
                <a:solidFill>
                  <a:schemeClr val="tx1"/>
                </a:solidFill>
              </a:rPr>
              <a:t>What do our students think of </a:t>
            </a:r>
          </a:p>
          <a:p>
            <a:r>
              <a:rPr lang="en-US" dirty="0" smtClean="0">
                <a:solidFill>
                  <a:schemeClr val="tx1"/>
                </a:solidFill>
              </a:rPr>
              <a:t>Web Scale Discovery?</a:t>
            </a:r>
            <a:endParaRPr lang="en-US" dirty="0">
              <a:solidFill>
                <a:schemeClr val="tx1"/>
              </a:solidFill>
            </a:endParaRPr>
          </a:p>
        </p:txBody>
      </p:sp>
    </p:spTree>
    <p:extLst>
      <p:ext uri="{BB962C8B-B14F-4D97-AF65-F5344CB8AC3E}">
        <p14:creationId xmlns:p14="http://schemas.microsoft.com/office/powerpoint/2010/main" val="10525710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a:t>
            </a:r>
            <a:endParaRPr lang="en-US" dirty="0"/>
          </a:p>
        </p:txBody>
      </p:sp>
      <p:sp>
        <p:nvSpPr>
          <p:cNvPr id="3" name="Content Placeholder 2"/>
          <p:cNvSpPr>
            <a:spLocks noGrp="1"/>
          </p:cNvSpPr>
          <p:nvPr>
            <p:ph idx="1"/>
          </p:nvPr>
        </p:nvSpPr>
        <p:spPr/>
        <p:txBody>
          <a:bodyPr/>
          <a:lstStyle/>
          <a:p>
            <a:r>
              <a:rPr lang="en-US" dirty="0" smtClean="0"/>
              <a:t>Survey was published on our web site for several weeks </a:t>
            </a:r>
          </a:p>
          <a:p>
            <a:r>
              <a:rPr lang="en-US" dirty="0" smtClean="0"/>
              <a:t>Seven questions, including an open-ended comments field</a:t>
            </a:r>
          </a:p>
          <a:p>
            <a:r>
              <a:rPr lang="en-US" dirty="0" smtClean="0"/>
              <a:t>Received 224 responses</a:t>
            </a:r>
          </a:p>
          <a:p>
            <a:endParaRPr lang="en-US" dirty="0" smtClean="0"/>
          </a:p>
          <a:p>
            <a:endParaRPr lang="en-US" dirty="0"/>
          </a:p>
        </p:txBody>
      </p:sp>
    </p:spTree>
    <p:extLst>
      <p:ext uri="{BB962C8B-B14F-4D97-AF65-F5344CB8AC3E}">
        <p14:creationId xmlns:p14="http://schemas.microsoft.com/office/powerpoint/2010/main" val="30141815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Survey</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192215"/>
            <a:ext cx="8118662"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1"/>
          <p:cNvSpPr txBox="1">
            <a:spLocks/>
          </p:cNvSpPr>
          <p:nvPr/>
        </p:nvSpPr>
        <p:spPr>
          <a:xfrm>
            <a:off x="457200" y="11430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smtClean="0"/>
              <a:t>How would you rate </a:t>
            </a:r>
            <a:r>
              <a:rPr lang="en-US" sz="2400" dirty="0" err="1" smtClean="0"/>
              <a:t>SearchAll’s</a:t>
            </a:r>
            <a:r>
              <a:rPr lang="en-US" sz="2400" dirty="0" smtClean="0"/>
              <a:t> Usability</a:t>
            </a:r>
            <a:endParaRPr lang="en-US" sz="2400" dirty="0"/>
          </a:p>
        </p:txBody>
      </p:sp>
      <p:sp>
        <p:nvSpPr>
          <p:cNvPr id="3" name="Oval 2"/>
          <p:cNvSpPr/>
          <p:nvPr/>
        </p:nvSpPr>
        <p:spPr>
          <a:xfrm>
            <a:off x="6629400" y="4191000"/>
            <a:ext cx="1524000" cy="762000"/>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86500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Survey</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600323"/>
            <a:ext cx="8269999" cy="311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1"/>
          <p:cNvSpPr txBox="1">
            <a:spLocks/>
          </p:cNvSpPr>
          <p:nvPr/>
        </p:nvSpPr>
        <p:spPr>
          <a:xfrm>
            <a:off x="381000" y="1219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a:t>Were you satisfied with your search results?</a:t>
            </a:r>
          </a:p>
        </p:txBody>
      </p:sp>
      <p:sp>
        <p:nvSpPr>
          <p:cNvPr id="6" name="Oval 5"/>
          <p:cNvSpPr/>
          <p:nvPr/>
        </p:nvSpPr>
        <p:spPr>
          <a:xfrm>
            <a:off x="6248400" y="4191000"/>
            <a:ext cx="1524000" cy="762000"/>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590224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Survey</a:t>
            </a:r>
            <a:endParaRPr lang="en-US" dirty="0"/>
          </a:p>
        </p:txBody>
      </p:sp>
      <p:sp>
        <p:nvSpPr>
          <p:cNvPr id="5" name="Title 1"/>
          <p:cNvSpPr txBox="1">
            <a:spLocks/>
          </p:cNvSpPr>
          <p:nvPr/>
        </p:nvSpPr>
        <p:spPr>
          <a:xfrm>
            <a:off x="381000" y="1295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a:t>How would you rate your overall experience with SearchAll?</a:t>
            </a:r>
          </a:p>
        </p:txBody>
      </p:sp>
      <p:pic>
        <p:nvPicPr>
          <p:cNvPr id="9218" name="Picture 2" descr="C:\Users\DCOMEA~1.HTM\AppData\Local\Temp\SNAGHTML191d9f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136525"/>
            <a:ext cx="9525" cy="114300"/>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C:\Users\DCOMEA~1.HTM\AppData\Local\Temp\SNAGHTML191d9f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5" y="15875"/>
            <a:ext cx="9525" cy="114300"/>
          </a:xfrm>
          <a:prstGeom prst="rect">
            <a:avLst/>
          </a:prstGeom>
          <a:noFill/>
          <a:extLst>
            <a:ext uri="{909E8E84-426E-40DD-AFC4-6F175D3DCCD1}">
              <a14:hiddenFill xmlns:a14="http://schemas.microsoft.com/office/drawing/2010/main">
                <a:solidFill>
                  <a:srgbClr val="FFFFFF"/>
                </a:solidFill>
              </a14:hiddenFill>
            </a:ext>
          </a:extLst>
        </p:spPr>
      </p:pic>
      <p:pic>
        <p:nvPicPr>
          <p:cNvPr id="922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543174"/>
            <a:ext cx="4339253" cy="2562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Table 2"/>
          <p:cNvGraphicFramePr>
            <a:graphicFrameLocks noGrp="1"/>
          </p:cNvGraphicFramePr>
          <p:nvPr>
            <p:extLst>
              <p:ext uri="{D42A27DB-BD31-4B8C-83A1-F6EECF244321}">
                <p14:modId xmlns:p14="http://schemas.microsoft.com/office/powerpoint/2010/main" val="515224845"/>
              </p:ext>
            </p:extLst>
          </p:nvPr>
        </p:nvGraphicFramePr>
        <p:xfrm>
          <a:off x="5334000" y="2715577"/>
          <a:ext cx="3276600" cy="2217420"/>
        </p:xfrm>
        <a:graphic>
          <a:graphicData uri="http://schemas.openxmlformats.org/drawingml/2006/table">
            <a:tbl>
              <a:tblPr/>
              <a:tblGrid>
                <a:gridCol w="1752600"/>
                <a:gridCol w="1524000"/>
              </a:tblGrid>
              <a:tr h="0">
                <a:tc>
                  <a:txBody>
                    <a:bodyPr/>
                    <a:lstStyle/>
                    <a:p>
                      <a:pPr algn="l" fontAlgn="t"/>
                      <a:r>
                        <a:rPr lang="en-US" dirty="0">
                          <a:effectLst/>
                        </a:rPr>
                        <a:t>Good</a:t>
                      </a:r>
                    </a:p>
                  </a:txBody>
                  <a:tcPr marL="95250" marR="190500" marT="95250" marB="95250">
                    <a:lnL>
                      <a:noFill/>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b="1" dirty="0">
                          <a:effectLst/>
                        </a:rPr>
                        <a:t>37.98%</a:t>
                      </a:r>
                    </a:p>
                    <a:p>
                      <a:pPr algn="r" fontAlgn="t"/>
                      <a:endParaRPr lang="en-US" b="0" dirty="0">
                        <a:solidFill>
                          <a:srgbClr val="666666"/>
                        </a:solidFill>
                        <a:effectLst/>
                      </a:endParaRPr>
                    </a:p>
                  </a:txBody>
                  <a:tcPr marL="95250" marR="190500" marT="95250" marB="95250">
                    <a:lnL w="9525" cap="flat" cmpd="sng" algn="ctr">
                      <a:solidFill>
                        <a:srgbClr val="CCCCCC"/>
                      </a:solidFill>
                      <a:prstDash val="solid"/>
                      <a:round/>
                      <a:headEnd type="none" w="med" len="med"/>
                      <a:tailEnd type="none" w="med" len="med"/>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0">
                <a:tc>
                  <a:txBody>
                    <a:bodyPr/>
                    <a:lstStyle/>
                    <a:p>
                      <a:pPr algn="l" fontAlgn="t"/>
                      <a:r>
                        <a:rPr lang="en-US">
                          <a:effectLst/>
                        </a:rPr>
                        <a:t>Neither Good nor bad</a:t>
                      </a:r>
                    </a:p>
                  </a:txBody>
                  <a:tcPr marL="95250" marR="190500" marT="95250" marB="95250">
                    <a:lnL>
                      <a:noFill/>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b="1" dirty="0">
                          <a:effectLst/>
                        </a:rPr>
                        <a:t>21.15%</a:t>
                      </a:r>
                    </a:p>
                    <a:p>
                      <a:pPr algn="r" fontAlgn="t"/>
                      <a:endParaRPr lang="en-US" b="0" dirty="0">
                        <a:solidFill>
                          <a:srgbClr val="666666"/>
                        </a:solidFill>
                        <a:effectLst/>
                      </a:endParaRPr>
                    </a:p>
                  </a:txBody>
                  <a:tcPr marL="95250" marR="190500" marT="95250" marB="95250">
                    <a:lnL w="9525" cap="flat" cmpd="sng" algn="ctr">
                      <a:solidFill>
                        <a:srgbClr val="CCCCCC"/>
                      </a:solidFill>
                      <a:prstDash val="solid"/>
                      <a:round/>
                      <a:headEnd type="none" w="med" len="med"/>
                      <a:tailEnd type="none" w="med" len="med"/>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0">
                <a:tc>
                  <a:txBody>
                    <a:bodyPr/>
                    <a:lstStyle/>
                    <a:p>
                      <a:pPr algn="l" fontAlgn="t"/>
                      <a:r>
                        <a:rPr lang="en-US">
                          <a:effectLst/>
                        </a:rPr>
                        <a:t>Bad</a:t>
                      </a:r>
                    </a:p>
                  </a:txBody>
                  <a:tcPr marL="95250" marR="190500" marT="95250" marB="95250">
                    <a:lnL>
                      <a:noFill/>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b="1" dirty="0">
                          <a:effectLst/>
                        </a:rPr>
                        <a:t>40.87%</a:t>
                      </a:r>
                    </a:p>
                    <a:p>
                      <a:pPr algn="r" fontAlgn="t"/>
                      <a:endParaRPr lang="en-US" b="0" dirty="0">
                        <a:solidFill>
                          <a:srgbClr val="666666"/>
                        </a:solidFill>
                        <a:effectLst/>
                      </a:endParaRPr>
                    </a:p>
                  </a:txBody>
                  <a:tcPr marL="95250" marR="190500" marT="95250" marB="95250">
                    <a:lnL w="9525" cap="flat" cmpd="sng" algn="ctr">
                      <a:solidFill>
                        <a:srgbClr val="CCCCCC"/>
                      </a:solidFill>
                      <a:prstDash val="solid"/>
                      <a:round/>
                      <a:headEnd type="none" w="med" len="med"/>
                      <a:tailEnd type="none" w="med" len="med"/>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bl>
          </a:graphicData>
        </a:graphic>
      </p:graphicFrame>
      <p:sp>
        <p:nvSpPr>
          <p:cNvPr id="8" name="Oval 7"/>
          <p:cNvSpPr/>
          <p:nvPr/>
        </p:nvSpPr>
        <p:spPr>
          <a:xfrm>
            <a:off x="6858000" y="4038600"/>
            <a:ext cx="1524000" cy="762000"/>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36895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Survey</a:t>
            </a:r>
            <a:endParaRPr lang="en-US" dirty="0"/>
          </a:p>
        </p:txBody>
      </p:sp>
      <p:sp>
        <p:nvSpPr>
          <p:cNvPr id="3" name="TextBox 2"/>
          <p:cNvSpPr txBox="1"/>
          <p:nvPr/>
        </p:nvSpPr>
        <p:spPr>
          <a:xfrm>
            <a:off x="685800" y="1371600"/>
            <a:ext cx="7543800" cy="523220"/>
          </a:xfrm>
          <a:prstGeom prst="rect">
            <a:avLst/>
          </a:prstGeom>
          <a:noFill/>
        </p:spPr>
        <p:txBody>
          <a:bodyPr wrap="square" rtlCol="0">
            <a:spAutoFit/>
          </a:bodyPr>
          <a:lstStyle/>
          <a:p>
            <a:r>
              <a:rPr lang="en-US" sz="2800" dirty="0" smtClean="0"/>
              <a:t>The Good…</a:t>
            </a:r>
            <a:endParaRPr lang="en-US" sz="2800" dirty="0"/>
          </a:p>
        </p:txBody>
      </p:sp>
      <p:sp>
        <p:nvSpPr>
          <p:cNvPr id="4" name="TextBox 3"/>
          <p:cNvSpPr txBox="1"/>
          <p:nvPr/>
        </p:nvSpPr>
        <p:spPr>
          <a:xfrm>
            <a:off x="539262" y="2209800"/>
            <a:ext cx="7696200" cy="5078313"/>
          </a:xfrm>
          <a:prstGeom prst="rect">
            <a:avLst/>
          </a:prstGeom>
          <a:noFill/>
        </p:spPr>
        <p:txBody>
          <a:bodyPr wrap="square" rtlCol="0">
            <a:spAutoFit/>
          </a:bodyPr>
          <a:lstStyle/>
          <a:p>
            <a:pPr marL="285750" indent="-285750">
              <a:buFont typeface="Arial" pitchFamily="34" charset="0"/>
              <a:buChar char="•"/>
            </a:pPr>
            <a:r>
              <a:rPr lang="en-US" sz="2400" dirty="0"/>
              <a:t>A well-constructed search engine that allows intuitive yet intensive quick </a:t>
            </a:r>
            <a:r>
              <a:rPr lang="en-US" sz="2400" dirty="0" smtClean="0"/>
              <a:t>searches…</a:t>
            </a:r>
          </a:p>
          <a:p>
            <a:pPr marL="285750" indent="-285750">
              <a:buFont typeface="Arial" pitchFamily="34" charset="0"/>
              <a:buChar char="•"/>
            </a:pPr>
            <a:r>
              <a:rPr lang="en-US" sz="2400" dirty="0" smtClean="0"/>
              <a:t>I </a:t>
            </a:r>
            <a:r>
              <a:rPr lang="en-US" sz="2400" dirty="0"/>
              <a:t>like to define limits to my </a:t>
            </a:r>
            <a:r>
              <a:rPr lang="en-US" sz="2400" dirty="0" smtClean="0"/>
              <a:t>research</a:t>
            </a:r>
          </a:p>
          <a:p>
            <a:pPr marL="285750" indent="-285750">
              <a:buFont typeface="Arial" pitchFamily="34" charset="0"/>
              <a:buChar char="•"/>
            </a:pPr>
            <a:r>
              <a:rPr lang="en-US" sz="2400" dirty="0" smtClean="0"/>
              <a:t>Helpful</a:t>
            </a:r>
            <a:r>
              <a:rPr lang="en-US" sz="2400" dirty="0"/>
              <a:t>!</a:t>
            </a:r>
          </a:p>
          <a:p>
            <a:pPr marL="285750" indent="-285750">
              <a:buFont typeface="Arial" pitchFamily="34" charset="0"/>
              <a:buChar char="•"/>
            </a:pPr>
            <a:r>
              <a:rPr lang="en-US" sz="2400" dirty="0" smtClean="0"/>
              <a:t>It's </a:t>
            </a:r>
            <a:r>
              <a:rPr lang="en-US" sz="2400" dirty="0"/>
              <a:t>great</a:t>
            </a:r>
            <a:r>
              <a:rPr lang="en-US" sz="2400" dirty="0" smtClean="0"/>
              <a:t>!</a:t>
            </a:r>
          </a:p>
          <a:p>
            <a:pPr marL="285750" indent="-285750">
              <a:buFont typeface="Arial" pitchFamily="34" charset="0"/>
              <a:buChar char="•"/>
            </a:pPr>
            <a:r>
              <a:rPr lang="en-US" sz="2400" dirty="0"/>
              <a:t>Search all is amazing!! I can't believe how far we've come in our ability to efficiently handle large amounts of information, and search all is a great example of a tool that makes it easy to sift through tons and tons of </a:t>
            </a:r>
            <a:r>
              <a:rPr lang="en-US" sz="2400" dirty="0" smtClean="0"/>
              <a:t>articles</a:t>
            </a:r>
          </a:p>
          <a:p>
            <a:pPr marL="285750" indent="-285750">
              <a:buFont typeface="Arial" pitchFamily="34" charset="0"/>
              <a:buChar char="•"/>
            </a:pPr>
            <a:r>
              <a:rPr lang="en-US" sz="3600" b="1" dirty="0" smtClean="0">
                <a:solidFill>
                  <a:srgbClr val="F7DC15"/>
                </a:solidFill>
              </a:rPr>
              <a:t>12 responses were positive</a:t>
            </a:r>
            <a:endParaRPr lang="en-US" sz="3600" b="1" dirty="0">
              <a:solidFill>
                <a:srgbClr val="F7DC15"/>
              </a:solidFill>
            </a:endParaRPr>
          </a:p>
          <a:p>
            <a:endParaRPr lang="en-US" sz="2400" dirty="0"/>
          </a:p>
          <a:p>
            <a:endParaRPr lang="en-US" sz="2400" dirty="0" smtClean="0"/>
          </a:p>
          <a:p>
            <a:endParaRPr lang="en-US" sz="2400" dirty="0"/>
          </a:p>
        </p:txBody>
      </p:sp>
    </p:spTree>
    <p:extLst>
      <p:ext uri="{BB962C8B-B14F-4D97-AF65-F5344CB8AC3E}">
        <p14:creationId xmlns:p14="http://schemas.microsoft.com/office/powerpoint/2010/main" val="31799339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Survey</a:t>
            </a:r>
            <a:endParaRPr lang="en-US" dirty="0"/>
          </a:p>
        </p:txBody>
      </p:sp>
      <p:sp>
        <p:nvSpPr>
          <p:cNvPr id="3" name="TextBox 2"/>
          <p:cNvSpPr txBox="1"/>
          <p:nvPr/>
        </p:nvSpPr>
        <p:spPr>
          <a:xfrm>
            <a:off x="685800" y="1562100"/>
            <a:ext cx="7543800" cy="523220"/>
          </a:xfrm>
          <a:prstGeom prst="rect">
            <a:avLst/>
          </a:prstGeom>
          <a:noFill/>
        </p:spPr>
        <p:txBody>
          <a:bodyPr wrap="square" rtlCol="0">
            <a:spAutoFit/>
          </a:bodyPr>
          <a:lstStyle/>
          <a:p>
            <a:r>
              <a:rPr lang="en-US" sz="2800" dirty="0" smtClean="0"/>
              <a:t>The Bad…</a:t>
            </a:r>
            <a:endParaRPr lang="en-US" sz="2800" dirty="0"/>
          </a:p>
        </p:txBody>
      </p:sp>
      <p:sp>
        <p:nvSpPr>
          <p:cNvPr id="4" name="TextBox 3"/>
          <p:cNvSpPr txBox="1"/>
          <p:nvPr/>
        </p:nvSpPr>
        <p:spPr>
          <a:xfrm>
            <a:off x="539262" y="2209800"/>
            <a:ext cx="7696200" cy="4278094"/>
          </a:xfrm>
          <a:prstGeom prst="rect">
            <a:avLst/>
          </a:prstGeom>
          <a:noFill/>
        </p:spPr>
        <p:txBody>
          <a:bodyPr wrap="square" rtlCol="0">
            <a:spAutoFit/>
          </a:bodyPr>
          <a:lstStyle/>
          <a:p>
            <a:pPr marL="285750" indent="-285750">
              <a:buFont typeface="Arial" pitchFamily="34" charset="0"/>
              <a:buChar char="•"/>
            </a:pPr>
            <a:r>
              <a:rPr lang="en-US" sz="2400" dirty="0" smtClean="0"/>
              <a:t>Often </a:t>
            </a:r>
            <a:r>
              <a:rPr lang="en-US" sz="2400" dirty="0"/>
              <a:t>when I search for a specific book, </a:t>
            </a:r>
            <a:r>
              <a:rPr lang="en-US" sz="2400" b="1" dirty="0"/>
              <a:t>I get reviews of the book first and can have trouble finding the actual book</a:t>
            </a:r>
            <a:r>
              <a:rPr lang="en-US" sz="2400" dirty="0" smtClean="0"/>
              <a:t>! </a:t>
            </a:r>
            <a:r>
              <a:rPr lang="en-US" sz="2400" b="1" dirty="0">
                <a:solidFill>
                  <a:srgbClr val="FF0000"/>
                </a:solidFill>
              </a:rPr>
              <a:t>(3 comments about book reviews or articles)</a:t>
            </a:r>
          </a:p>
          <a:p>
            <a:pPr marL="342900" lvl="0" indent="-342900">
              <a:buFont typeface="Arial" pitchFamily="34" charset="0"/>
              <a:buChar char="•"/>
            </a:pPr>
            <a:r>
              <a:rPr lang="en-US" sz="2400" b="1" dirty="0"/>
              <a:t>Brings up too much information!</a:t>
            </a:r>
            <a:r>
              <a:rPr lang="en-US" sz="2400" dirty="0"/>
              <a:t> Please go back to how it was; it was fine.</a:t>
            </a:r>
          </a:p>
          <a:p>
            <a:pPr marL="342900" indent="-342900">
              <a:buFont typeface="Arial" pitchFamily="34" charset="0"/>
              <a:buChar char="•"/>
            </a:pPr>
            <a:r>
              <a:rPr lang="en-US" sz="2400" b="1" dirty="0" smtClean="0"/>
              <a:t>Having </a:t>
            </a:r>
            <a:r>
              <a:rPr lang="en-US" sz="2400" b="1" dirty="0"/>
              <a:t>everything together looks cluttered </a:t>
            </a:r>
            <a:r>
              <a:rPr lang="en-US" sz="2400" dirty="0"/>
              <a:t>and hinders the research process</a:t>
            </a:r>
            <a:r>
              <a:rPr lang="en-US" sz="2400" b="1" dirty="0"/>
              <a:t>.</a:t>
            </a:r>
            <a:r>
              <a:rPr lang="en-US" sz="2400" dirty="0"/>
              <a:t> </a:t>
            </a:r>
            <a:r>
              <a:rPr lang="en-US" sz="2400" b="1" dirty="0"/>
              <a:t>I usually am looking either specifically for a book OR an article</a:t>
            </a:r>
            <a:r>
              <a:rPr lang="en-US" sz="2400" dirty="0"/>
              <a:t>, so the search all option is useless and nonessential</a:t>
            </a:r>
            <a:r>
              <a:rPr lang="en-US" sz="2400" dirty="0" smtClean="0"/>
              <a:t>.</a:t>
            </a:r>
          </a:p>
          <a:p>
            <a:pPr marL="342900" indent="-342900">
              <a:buFont typeface="Arial" pitchFamily="34" charset="0"/>
              <a:buChar char="•"/>
            </a:pPr>
            <a:r>
              <a:rPr lang="en-US" sz="2800" b="1" dirty="0" smtClean="0">
                <a:solidFill>
                  <a:srgbClr val="FF0000"/>
                </a:solidFill>
              </a:rPr>
              <a:t>22 responses were negative because of “information overload” or irrelevant results</a:t>
            </a:r>
            <a:endParaRPr lang="en-US" sz="2800" b="1" dirty="0">
              <a:solidFill>
                <a:srgbClr val="FF0000"/>
              </a:solidFill>
            </a:endParaRPr>
          </a:p>
        </p:txBody>
      </p:sp>
    </p:spTree>
    <p:extLst>
      <p:ext uri="{BB962C8B-B14F-4D97-AF65-F5344CB8AC3E}">
        <p14:creationId xmlns:p14="http://schemas.microsoft.com/office/powerpoint/2010/main" val="19653760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Survey</a:t>
            </a:r>
            <a:endParaRPr lang="en-US" dirty="0"/>
          </a:p>
        </p:txBody>
      </p:sp>
      <p:sp>
        <p:nvSpPr>
          <p:cNvPr id="3" name="TextBox 2"/>
          <p:cNvSpPr txBox="1"/>
          <p:nvPr/>
        </p:nvSpPr>
        <p:spPr>
          <a:xfrm>
            <a:off x="685800" y="1295400"/>
            <a:ext cx="7543800" cy="523220"/>
          </a:xfrm>
          <a:prstGeom prst="rect">
            <a:avLst/>
          </a:prstGeom>
          <a:noFill/>
        </p:spPr>
        <p:txBody>
          <a:bodyPr wrap="square" rtlCol="0">
            <a:spAutoFit/>
          </a:bodyPr>
          <a:lstStyle/>
          <a:p>
            <a:r>
              <a:rPr lang="en-US" sz="2800" dirty="0" smtClean="0"/>
              <a:t>The Bad…</a:t>
            </a:r>
            <a:endParaRPr lang="en-US" sz="2800" dirty="0"/>
          </a:p>
        </p:txBody>
      </p:sp>
      <p:sp>
        <p:nvSpPr>
          <p:cNvPr id="4" name="TextBox 3"/>
          <p:cNvSpPr txBox="1"/>
          <p:nvPr/>
        </p:nvSpPr>
        <p:spPr>
          <a:xfrm>
            <a:off x="539262" y="1828800"/>
            <a:ext cx="7696200" cy="4647426"/>
          </a:xfrm>
          <a:prstGeom prst="rect">
            <a:avLst/>
          </a:prstGeom>
          <a:noFill/>
        </p:spPr>
        <p:txBody>
          <a:bodyPr wrap="square" rtlCol="0">
            <a:spAutoFit/>
          </a:bodyPr>
          <a:lstStyle/>
          <a:p>
            <a:pPr marL="285750" indent="-285750">
              <a:buFont typeface="Arial" pitchFamily="34" charset="0"/>
              <a:buChar char="•"/>
            </a:pPr>
            <a:r>
              <a:rPr lang="en-US" sz="2400" dirty="0" smtClean="0"/>
              <a:t>I </a:t>
            </a:r>
            <a:r>
              <a:rPr lang="en-US" sz="2400" dirty="0"/>
              <a:t>am a senior at </a:t>
            </a:r>
            <a:r>
              <a:rPr lang="en-US" sz="2400" dirty="0" smtClean="0"/>
              <a:t>Tulane….The </a:t>
            </a:r>
            <a:r>
              <a:rPr lang="en-US" sz="2400" dirty="0"/>
              <a:t>previous format was perfectly fine- I found what I wanted where I wanted.  On top of that, </a:t>
            </a:r>
            <a:r>
              <a:rPr lang="en-US" sz="2400" b="1" dirty="0"/>
              <a:t>now there are errors in the links,</a:t>
            </a:r>
            <a:r>
              <a:rPr lang="en-US" sz="2400" dirty="0"/>
              <a:t> so when I do finally find the article I want, I can't be connected to the online full text.  </a:t>
            </a:r>
            <a:endParaRPr lang="en-US" sz="2400" dirty="0" smtClean="0"/>
          </a:p>
          <a:p>
            <a:pPr marL="285750" indent="-285750">
              <a:buFont typeface="Arial" pitchFamily="34" charset="0"/>
              <a:buChar char="•"/>
            </a:pPr>
            <a:r>
              <a:rPr lang="en-US" sz="2400" b="1" dirty="0"/>
              <a:t>At least half of the links </a:t>
            </a:r>
            <a:r>
              <a:rPr lang="en-US" sz="2400" dirty="0"/>
              <a:t>that I've tried to view articles online </a:t>
            </a:r>
            <a:r>
              <a:rPr lang="en-US" sz="2400" b="1" dirty="0"/>
              <a:t>do not work properly</a:t>
            </a:r>
            <a:r>
              <a:rPr lang="en-US" sz="2400" dirty="0"/>
              <a:t>. It is very frustrating to find information with the service</a:t>
            </a:r>
            <a:r>
              <a:rPr lang="en-US" sz="2400" dirty="0" smtClean="0"/>
              <a:t>.</a:t>
            </a:r>
          </a:p>
          <a:p>
            <a:pPr marL="285750" indent="-285750">
              <a:buFont typeface="Arial" pitchFamily="34" charset="0"/>
              <a:buChar char="•"/>
            </a:pPr>
            <a:r>
              <a:rPr lang="en-US" sz="2400" b="1" dirty="0"/>
              <a:t>Tabs have errors </a:t>
            </a:r>
            <a:r>
              <a:rPr lang="en-US" sz="2400" dirty="0"/>
              <a:t>opening meaning I cannot get access to papers</a:t>
            </a:r>
            <a:r>
              <a:rPr lang="en-US" sz="2400" dirty="0" smtClean="0"/>
              <a:t>.</a:t>
            </a:r>
          </a:p>
          <a:p>
            <a:pPr marL="342900" indent="-342900">
              <a:buFont typeface="Arial" pitchFamily="34" charset="0"/>
              <a:buChar char="•"/>
            </a:pPr>
            <a:r>
              <a:rPr lang="en-US" sz="2800" b="1" dirty="0" smtClean="0">
                <a:solidFill>
                  <a:srgbClr val="FF0000"/>
                </a:solidFill>
              </a:rPr>
              <a:t>22 negative comments </a:t>
            </a:r>
            <a:r>
              <a:rPr lang="en-US" sz="2800" b="1" dirty="0">
                <a:solidFill>
                  <a:srgbClr val="FF0000"/>
                </a:solidFill>
              </a:rPr>
              <a:t>referred to technical issues</a:t>
            </a:r>
          </a:p>
        </p:txBody>
      </p:sp>
    </p:spTree>
    <p:extLst>
      <p:ext uri="{BB962C8B-B14F-4D97-AF65-F5344CB8AC3E}">
        <p14:creationId xmlns:p14="http://schemas.microsoft.com/office/powerpoint/2010/main" val="34323390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Survey</a:t>
            </a:r>
            <a:endParaRPr lang="en-US" dirty="0"/>
          </a:p>
        </p:txBody>
      </p:sp>
      <p:sp>
        <p:nvSpPr>
          <p:cNvPr id="3" name="TextBox 2"/>
          <p:cNvSpPr txBox="1"/>
          <p:nvPr/>
        </p:nvSpPr>
        <p:spPr>
          <a:xfrm>
            <a:off x="685800" y="1562100"/>
            <a:ext cx="7543800" cy="523220"/>
          </a:xfrm>
          <a:prstGeom prst="rect">
            <a:avLst/>
          </a:prstGeom>
          <a:noFill/>
        </p:spPr>
        <p:txBody>
          <a:bodyPr wrap="square" rtlCol="0">
            <a:spAutoFit/>
          </a:bodyPr>
          <a:lstStyle/>
          <a:p>
            <a:r>
              <a:rPr lang="en-US" sz="2800" dirty="0"/>
              <a:t>Conclusions:</a:t>
            </a:r>
          </a:p>
        </p:txBody>
      </p:sp>
      <p:sp>
        <p:nvSpPr>
          <p:cNvPr id="4" name="TextBox 3"/>
          <p:cNvSpPr txBox="1"/>
          <p:nvPr/>
        </p:nvSpPr>
        <p:spPr>
          <a:xfrm>
            <a:off x="539262" y="2209800"/>
            <a:ext cx="7696200" cy="3108543"/>
          </a:xfrm>
          <a:prstGeom prst="rect">
            <a:avLst/>
          </a:prstGeom>
          <a:noFill/>
        </p:spPr>
        <p:txBody>
          <a:bodyPr wrap="square" rtlCol="0">
            <a:spAutoFit/>
          </a:bodyPr>
          <a:lstStyle/>
          <a:p>
            <a:pPr marL="285750" indent="-285750">
              <a:buFont typeface="Arial" pitchFamily="34" charset="0"/>
              <a:buChar char="•"/>
            </a:pPr>
            <a:r>
              <a:rPr lang="en-US" sz="2800" dirty="0" smtClean="0"/>
              <a:t>Marketing and outreach is important</a:t>
            </a:r>
          </a:p>
          <a:p>
            <a:pPr marL="285750" indent="-285750">
              <a:buFont typeface="Arial" pitchFamily="34" charset="0"/>
              <a:buChar char="•"/>
            </a:pPr>
            <a:r>
              <a:rPr lang="en-US" sz="2800" dirty="0" smtClean="0"/>
              <a:t>If you change your interface radically, you’ll get negative feedback</a:t>
            </a:r>
          </a:p>
          <a:p>
            <a:pPr marL="285750" indent="-285750">
              <a:buFont typeface="Arial" pitchFamily="34" charset="0"/>
              <a:buChar char="•"/>
            </a:pPr>
            <a:r>
              <a:rPr lang="en-US" sz="2800" dirty="0" smtClean="0"/>
              <a:t>Expect negative comments from both students and faculty</a:t>
            </a:r>
          </a:p>
          <a:p>
            <a:pPr marL="285750" indent="-285750">
              <a:buFont typeface="Arial" pitchFamily="34" charset="0"/>
              <a:buChar char="•"/>
            </a:pPr>
            <a:r>
              <a:rPr lang="en-US" sz="2800" dirty="0" smtClean="0">
                <a:solidFill>
                  <a:srgbClr val="FFFF00"/>
                </a:solidFill>
              </a:rPr>
              <a:t>Complete Survey Data is available on Google Docs</a:t>
            </a:r>
          </a:p>
        </p:txBody>
      </p:sp>
    </p:spTree>
    <p:extLst>
      <p:ext uri="{BB962C8B-B14F-4D97-AF65-F5344CB8AC3E}">
        <p14:creationId xmlns:p14="http://schemas.microsoft.com/office/powerpoint/2010/main" val="39984926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Usability Testing</a:t>
            </a:r>
            <a:endParaRPr lang="en-US" dirty="0"/>
          </a:p>
        </p:txBody>
      </p:sp>
      <p:sp>
        <p:nvSpPr>
          <p:cNvPr id="3" name="Content Placeholder 2"/>
          <p:cNvSpPr>
            <a:spLocks noGrp="1"/>
          </p:cNvSpPr>
          <p:nvPr>
            <p:ph idx="1"/>
          </p:nvPr>
        </p:nvSpPr>
        <p:spPr/>
        <p:txBody>
          <a:bodyPr/>
          <a:lstStyle/>
          <a:p>
            <a:r>
              <a:rPr lang="en-US" dirty="0" smtClean="0"/>
              <a:t>Participants included:</a:t>
            </a:r>
          </a:p>
          <a:p>
            <a:pPr lvl="1"/>
            <a:r>
              <a:rPr lang="en-US" dirty="0"/>
              <a:t>11 </a:t>
            </a:r>
            <a:r>
              <a:rPr lang="en-US" dirty="0" smtClean="0"/>
              <a:t>undergraduates (diverse majors)</a:t>
            </a:r>
            <a:endParaRPr lang="en-US" dirty="0"/>
          </a:p>
          <a:p>
            <a:pPr lvl="1"/>
            <a:r>
              <a:rPr lang="en-US" dirty="0"/>
              <a:t>4 graduate students </a:t>
            </a:r>
          </a:p>
          <a:p>
            <a:pPr lvl="1"/>
            <a:r>
              <a:rPr lang="en-US" dirty="0" smtClean="0"/>
              <a:t>5 </a:t>
            </a:r>
            <a:r>
              <a:rPr lang="en-US" dirty="0"/>
              <a:t>faculty </a:t>
            </a:r>
            <a:r>
              <a:rPr lang="en-US" dirty="0" smtClean="0"/>
              <a:t>members</a:t>
            </a:r>
          </a:p>
          <a:p>
            <a:r>
              <a:rPr lang="en-US" dirty="0"/>
              <a:t>Patrons were encourage to “talk out loud” and tests were recorded using </a:t>
            </a:r>
            <a:r>
              <a:rPr lang="en-US" dirty="0" smtClean="0"/>
              <a:t>Silverback (like </a:t>
            </a:r>
            <a:r>
              <a:rPr lang="en-US" dirty="0" err="1"/>
              <a:t>M</a:t>
            </a:r>
            <a:r>
              <a:rPr lang="en-US" dirty="0" err="1" smtClean="0"/>
              <a:t>orae</a:t>
            </a:r>
            <a:r>
              <a:rPr lang="en-US" dirty="0" smtClean="0"/>
              <a:t>, but cheaper)</a:t>
            </a:r>
            <a:endParaRPr lang="en-US" dirty="0"/>
          </a:p>
          <a:p>
            <a:endParaRPr lang="en-US" dirty="0"/>
          </a:p>
        </p:txBody>
      </p:sp>
    </p:spTree>
    <p:extLst>
      <p:ext uri="{BB962C8B-B14F-4D97-AF65-F5344CB8AC3E}">
        <p14:creationId xmlns:p14="http://schemas.microsoft.com/office/powerpoint/2010/main" val="40389417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and Post Test</a:t>
            </a:r>
            <a:endParaRPr lang="en-US" dirty="0"/>
          </a:p>
        </p:txBody>
      </p:sp>
      <p:sp>
        <p:nvSpPr>
          <p:cNvPr id="3" name="Content Placeholder 2"/>
          <p:cNvSpPr>
            <a:spLocks noGrp="1"/>
          </p:cNvSpPr>
          <p:nvPr>
            <p:ph idx="1"/>
          </p:nvPr>
        </p:nvSpPr>
        <p:spPr/>
        <p:txBody>
          <a:bodyPr/>
          <a:lstStyle/>
          <a:p>
            <a:r>
              <a:rPr lang="en-US" dirty="0" smtClean="0"/>
              <a:t>Pre Test questions:</a:t>
            </a:r>
          </a:p>
          <a:p>
            <a:pPr lvl="1"/>
            <a:r>
              <a:rPr lang="en-US" dirty="0" smtClean="0"/>
              <a:t>How often have you used </a:t>
            </a:r>
            <a:r>
              <a:rPr lang="en-US" i="1" dirty="0" smtClean="0"/>
              <a:t>Search</a:t>
            </a:r>
            <a:r>
              <a:rPr lang="en-US" dirty="0" smtClean="0"/>
              <a:t>All?</a:t>
            </a:r>
          </a:p>
          <a:p>
            <a:pPr lvl="1"/>
            <a:r>
              <a:rPr lang="en-US" dirty="0" smtClean="0"/>
              <a:t>Did you attend any workshops?</a:t>
            </a:r>
          </a:p>
          <a:p>
            <a:r>
              <a:rPr lang="en-US" dirty="0" smtClean="0"/>
              <a:t>Post-test Questions</a:t>
            </a:r>
          </a:p>
          <a:p>
            <a:pPr lvl="1"/>
            <a:r>
              <a:rPr lang="en-US" dirty="0" smtClean="0"/>
              <a:t>Rate usability</a:t>
            </a:r>
          </a:p>
          <a:p>
            <a:pPr lvl="1"/>
            <a:r>
              <a:rPr lang="en-US" dirty="0" smtClean="0"/>
              <a:t>Rate results</a:t>
            </a:r>
          </a:p>
          <a:p>
            <a:pPr lvl="1"/>
            <a:r>
              <a:rPr lang="en-US" dirty="0" smtClean="0"/>
              <a:t>Suggestions for improvement</a:t>
            </a:r>
            <a:endParaRPr lang="en-US" dirty="0"/>
          </a:p>
        </p:txBody>
      </p:sp>
    </p:spTree>
    <p:extLst>
      <p:ext uri="{BB962C8B-B14F-4D97-AF65-F5344CB8AC3E}">
        <p14:creationId xmlns:p14="http://schemas.microsoft.com/office/powerpoint/2010/main" val="8047473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Us</a:t>
            </a:r>
            <a:endParaRPr lang="en-US" dirty="0"/>
          </a:p>
        </p:txBody>
      </p:sp>
      <p:sp>
        <p:nvSpPr>
          <p:cNvPr id="3" name="Content Placeholder 2"/>
          <p:cNvSpPr>
            <a:spLocks noGrp="1"/>
          </p:cNvSpPr>
          <p:nvPr>
            <p:ph idx="1"/>
          </p:nvPr>
        </p:nvSpPr>
        <p:spPr/>
        <p:txBody>
          <a:bodyPr/>
          <a:lstStyle/>
          <a:p>
            <a:r>
              <a:rPr lang="en-US" dirty="0" smtClean="0"/>
              <a:t>Dave </a:t>
            </a:r>
            <a:r>
              <a:rPr lang="en-US" dirty="0" err="1" smtClean="0"/>
              <a:t>Comeaux</a:t>
            </a:r>
            <a:r>
              <a:rPr lang="en-US" dirty="0" smtClean="0"/>
              <a:t> </a:t>
            </a:r>
          </a:p>
          <a:p>
            <a:pPr lvl="1"/>
            <a:r>
              <a:rPr lang="en-US" dirty="0" smtClean="0"/>
              <a:t>Web Services Librarian</a:t>
            </a:r>
          </a:p>
          <a:p>
            <a:pPr lvl="1"/>
            <a:r>
              <a:rPr lang="en-US" dirty="0" smtClean="0"/>
              <a:t>User Testing Committee Chair</a:t>
            </a:r>
          </a:p>
          <a:p>
            <a:pPr lvl="1"/>
            <a:r>
              <a:rPr lang="en-US" dirty="0" smtClean="0"/>
              <a:t>Certified Usability Analyst (HFI)</a:t>
            </a:r>
          </a:p>
          <a:p>
            <a:r>
              <a:rPr lang="en-US" dirty="0" smtClean="0"/>
              <a:t>Kate Montgomery</a:t>
            </a:r>
          </a:p>
          <a:p>
            <a:pPr lvl="1"/>
            <a:r>
              <a:rPr lang="en-US" dirty="0" smtClean="0"/>
              <a:t>Electronic Resource Management</a:t>
            </a:r>
          </a:p>
          <a:p>
            <a:pPr lvl="1"/>
            <a:r>
              <a:rPr lang="en-US" dirty="0" smtClean="0"/>
              <a:t>User Testing Committee Member</a:t>
            </a:r>
            <a:endParaRPr lang="en-US" dirty="0"/>
          </a:p>
        </p:txBody>
      </p:sp>
    </p:spTree>
    <p:extLst>
      <p:ext uri="{BB962C8B-B14F-4D97-AF65-F5344CB8AC3E}">
        <p14:creationId xmlns:p14="http://schemas.microsoft.com/office/powerpoint/2010/main" val="12500264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Tasks</a:t>
            </a:r>
            <a:endParaRPr lang="en-US" dirty="0"/>
          </a:p>
        </p:txBody>
      </p:sp>
      <p:sp>
        <p:nvSpPr>
          <p:cNvPr id="3" name="Content Placeholder 2"/>
          <p:cNvSpPr>
            <a:spLocks noGrp="1"/>
          </p:cNvSpPr>
          <p:nvPr>
            <p:ph idx="1"/>
          </p:nvPr>
        </p:nvSpPr>
        <p:spPr/>
        <p:txBody>
          <a:bodyPr/>
          <a:lstStyle/>
          <a:p>
            <a:r>
              <a:rPr lang="en-US" dirty="0" smtClean="0"/>
              <a:t>Five Tasks, designed to test:</a:t>
            </a:r>
          </a:p>
          <a:p>
            <a:pPr lvl="1"/>
            <a:r>
              <a:rPr lang="en-US" dirty="0" smtClean="0"/>
              <a:t>the </a:t>
            </a:r>
            <a:r>
              <a:rPr lang="en-US" dirty="0"/>
              <a:t>"facets" (the search results refinement options displayed on the screen</a:t>
            </a:r>
            <a:r>
              <a:rPr lang="en-US" dirty="0" smtClean="0"/>
              <a:t>)</a:t>
            </a:r>
          </a:p>
          <a:p>
            <a:pPr lvl="1"/>
            <a:r>
              <a:rPr lang="en-US" dirty="0" smtClean="0"/>
              <a:t>the </a:t>
            </a:r>
            <a:r>
              <a:rPr lang="en-US" dirty="0"/>
              <a:t>ability to access full </a:t>
            </a:r>
            <a:r>
              <a:rPr lang="en-US" dirty="0" smtClean="0"/>
              <a:t>text</a:t>
            </a:r>
            <a:endParaRPr lang="en-US" dirty="0"/>
          </a:p>
          <a:p>
            <a:pPr lvl="1"/>
            <a:r>
              <a:rPr lang="en-US" dirty="0" smtClean="0"/>
              <a:t>the </a:t>
            </a:r>
            <a:r>
              <a:rPr lang="en-US" dirty="0"/>
              <a:t>ability to make a request on an </a:t>
            </a:r>
            <a:r>
              <a:rPr lang="en-US" dirty="0" smtClean="0"/>
              <a:t>item</a:t>
            </a:r>
            <a:endParaRPr lang="en-US" dirty="0"/>
          </a:p>
        </p:txBody>
      </p:sp>
    </p:spTree>
    <p:extLst>
      <p:ext uri="{BB962C8B-B14F-4D97-AF65-F5344CB8AC3E}">
        <p14:creationId xmlns:p14="http://schemas.microsoft.com/office/powerpoint/2010/main" val="3835243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a:t>
            </a:r>
            <a:endParaRPr lang="en-US" dirty="0"/>
          </a:p>
        </p:txBody>
      </p:sp>
      <p:sp>
        <p:nvSpPr>
          <p:cNvPr id="3" name="Content Placeholder 2"/>
          <p:cNvSpPr>
            <a:spLocks noGrp="1"/>
          </p:cNvSpPr>
          <p:nvPr>
            <p:ph idx="1"/>
          </p:nvPr>
        </p:nvSpPr>
        <p:spPr/>
        <p:txBody>
          <a:bodyPr>
            <a:noAutofit/>
          </a:bodyPr>
          <a:lstStyle/>
          <a:p>
            <a:r>
              <a:rPr lang="en-US" sz="2000" dirty="0" smtClean="0"/>
              <a:t>1</a:t>
            </a:r>
            <a:r>
              <a:rPr lang="en-US" sz="2000" dirty="0"/>
              <a:t>: Are patrons confused by the array of formats displayed in the results? Or do patrons intuitively use the facets to select specified material types in a single set of results? </a:t>
            </a:r>
            <a:endParaRPr lang="en-US" sz="2000" dirty="0" smtClean="0"/>
          </a:p>
          <a:p>
            <a:endParaRPr lang="en-US" sz="2000" dirty="0"/>
          </a:p>
          <a:p>
            <a:r>
              <a:rPr lang="en-US" sz="2000" dirty="0" smtClean="0"/>
              <a:t>2</a:t>
            </a:r>
            <a:r>
              <a:rPr lang="en-US" sz="2000" dirty="0"/>
              <a:t>: How quickly do patrons adjust to the facet-based search, i.e., how learnable is the system</a:t>
            </a:r>
            <a:r>
              <a:rPr lang="en-US" sz="2000" dirty="0" smtClean="0"/>
              <a:t>?</a:t>
            </a:r>
          </a:p>
          <a:p>
            <a:endParaRPr lang="en-US" sz="2000" dirty="0"/>
          </a:p>
          <a:p>
            <a:r>
              <a:rPr lang="en-US" sz="2000" dirty="0" smtClean="0"/>
              <a:t>3</a:t>
            </a:r>
            <a:r>
              <a:rPr lang="en-US" sz="2000" dirty="0"/>
              <a:t>: What are the major stumbling blocks that patrons encounter and what can we do to improve them</a:t>
            </a:r>
            <a:r>
              <a:rPr lang="en-US" sz="2000" dirty="0" smtClean="0"/>
              <a:t>?</a:t>
            </a:r>
          </a:p>
          <a:p>
            <a:endParaRPr lang="en-US" sz="2000" dirty="0"/>
          </a:p>
          <a:p>
            <a:r>
              <a:rPr lang="en-US" sz="2000" dirty="0" smtClean="0"/>
              <a:t>4</a:t>
            </a:r>
            <a:r>
              <a:rPr lang="en-US" sz="2000" dirty="0"/>
              <a:t>: How would users rate the usability of </a:t>
            </a:r>
            <a:r>
              <a:rPr lang="en-US" sz="2000" i="1" dirty="0"/>
              <a:t>Search</a:t>
            </a:r>
            <a:r>
              <a:rPr lang="en-US" sz="2000" dirty="0"/>
              <a:t>All and the quality of search results?</a:t>
            </a:r>
          </a:p>
          <a:p>
            <a:endParaRPr lang="en-US" sz="2000" dirty="0"/>
          </a:p>
        </p:txBody>
      </p:sp>
    </p:spTree>
    <p:extLst>
      <p:ext uri="{BB962C8B-B14F-4D97-AF65-F5344CB8AC3E}">
        <p14:creationId xmlns:p14="http://schemas.microsoft.com/office/powerpoint/2010/main" val="7887566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a:t>
            </a:r>
            <a:r>
              <a:rPr lang="en-US" dirty="0" smtClean="0"/>
              <a:t>Question 1</a:t>
            </a:r>
            <a:endParaRPr lang="en-US" dirty="0"/>
          </a:p>
        </p:txBody>
      </p:sp>
      <p:sp>
        <p:nvSpPr>
          <p:cNvPr id="3" name="Content Placeholder 2"/>
          <p:cNvSpPr>
            <a:spLocks noGrp="1"/>
          </p:cNvSpPr>
          <p:nvPr>
            <p:ph idx="1"/>
          </p:nvPr>
        </p:nvSpPr>
        <p:spPr/>
        <p:txBody>
          <a:bodyPr>
            <a:normAutofit/>
          </a:bodyPr>
          <a:lstStyle/>
          <a:p>
            <a:r>
              <a:rPr lang="en-US" sz="2400" dirty="0" smtClean="0"/>
              <a:t>Can users easily find a </a:t>
            </a:r>
            <a:r>
              <a:rPr lang="en-US" sz="2400" dirty="0"/>
              <a:t>book or </a:t>
            </a:r>
            <a:r>
              <a:rPr lang="en-US" sz="2400" dirty="0" smtClean="0"/>
              <a:t>video </a:t>
            </a:r>
            <a:r>
              <a:rPr lang="en-US" sz="2400" dirty="0"/>
              <a:t>amidst a page full of articles and/or </a:t>
            </a:r>
            <a:r>
              <a:rPr lang="en-US" sz="2400" dirty="0" smtClean="0"/>
              <a:t>reviews? </a:t>
            </a:r>
            <a:endParaRPr lang="en-US" sz="2400" dirty="0"/>
          </a:p>
          <a:p>
            <a:r>
              <a:rPr lang="en-US" sz="2400" i="1" dirty="0"/>
              <a:t>"</a:t>
            </a:r>
            <a:r>
              <a:rPr lang="en-US" sz="2400" b="1" i="1" dirty="0"/>
              <a:t>However, it was obvious from observing them that they did have trouble interpreting the screen results</a:t>
            </a:r>
            <a:r>
              <a:rPr lang="en-US" sz="2400" i="1" dirty="0"/>
              <a:t> and understanding the differences between different formats. For example, in the Library One Search results list display, </a:t>
            </a:r>
            <a:r>
              <a:rPr lang="en-US" sz="2400" b="1" i="1" dirty="0"/>
              <a:t>students were confused between the record of a book, and the record of a book review</a:t>
            </a:r>
            <a:r>
              <a:rPr lang="en-US" sz="2400" i="1" dirty="0"/>
              <a:t>."  (</a:t>
            </a:r>
            <a:r>
              <a:rPr lang="en-US" sz="2400" dirty="0" smtClean="0"/>
              <a:t>Gross </a:t>
            </a:r>
            <a:r>
              <a:rPr lang="en-US" sz="2400" dirty="0"/>
              <a:t>and Sheridan </a:t>
            </a:r>
            <a:r>
              <a:rPr lang="en-US" sz="2400" dirty="0" smtClean="0"/>
              <a:t> 2011</a:t>
            </a:r>
            <a:r>
              <a:rPr lang="en-US" sz="2400" dirty="0"/>
              <a:t>) </a:t>
            </a:r>
            <a:endParaRPr lang="en-US" sz="2400" i="1" dirty="0"/>
          </a:p>
          <a:p>
            <a:endParaRPr lang="en-US" sz="2400" dirty="0"/>
          </a:p>
        </p:txBody>
      </p:sp>
    </p:spTree>
    <p:extLst>
      <p:ext uri="{BB962C8B-B14F-4D97-AF65-F5344CB8AC3E}">
        <p14:creationId xmlns:p14="http://schemas.microsoft.com/office/powerpoint/2010/main" val="1690960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 1</a:t>
            </a:r>
          </a:p>
        </p:txBody>
      </p:sp>
      <p:pic>
        <p:nvPicPr>
          <p:cNvPr id="4" name="Content Placeholder 3"/>
          <p:cNvPicPr>
            <a:picLocks noGrp="1"/>
          </p:cNvPicPr>
          <p:nvPr>
            <p:ph idx="1"/>
          </p:nvPr>
        </p:nvPicPr>
        <p:blipFill rotWithShape="1">
          <a:blip r:embed="rId2">
            <a:extLst>
              <a:ext uri="{28A0092B-C50C-407E-A947-70E740481C1C}">
                <a14:useLocalDpi xmlns:a14="http://schemas.microsoft.com/office/drawing/2010/main" val="0"/>
              </a:ext>
            </a:extLst>
          </a:blip>
          <a:stretch/>
        </p:blipFill>
        <p:spPr>
          <a:xfrm>
            <a:off x="457200" y="1938266"/>
            <a:ext cx="8229600" cy="3849831"/>
          </a:xfrm>
          <a:prstGeom prst="rect">
            <a:avLst/>
          </a:prstGeom>
        </p:spPr>
      </p:pic>
      <p:sp>
        <p:nvSpPr>
          <p:cNvPr id="3" name="Oval 2"/>
          <p:cNvSpPr/>
          <p:nvPr/>
        </p:nvSpPr>
        <p:spPr>
          <a:xfrm>
            <a:off x="533400" y="4724400"/>
            <a:ext cx="8382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33400" y="3505200"/>
            <a:ext cx="1295400"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06937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 1</a:t>
            </a:r>
          </a:p>
        </p:txBody>
      </p:sp>
      <p:sp>
        <p:nvSpPr>
          <p:cNvPr id="3" name="Content Placeholder 2"/>
          <p:cNvSpPr>
            <a:spLocks noGrp="1"/>
          </p:cNvSpPr>
          <p:nvPr>
            <p:ph idx="1"/>
          </p:nvPr>
        </p:nvSpPr>
        <p:spPr/>
        <p:txBody>
          <a:bodyPr/>
          <a:lstStyle/>
          <a:p>
            <a:r>
              <a:rPr lang="en-US" dirty="0" smtClean="0"/>
              <a:t>Response time (from when results page loaded until user clicked) ranged from 3 </a:t>
            </a:r>
            <a:r>
              <a:rPr lang="en-US" dirty="0"/>
              <a:t>and </a:t>
            </a:r>
            <a:r>
              <a:rPr lang="en-US" dirty="0" smtClean="0"/>
              <a:t>48 seconds</a:t>
            </a:r>
            <a:r>
              <a:rPr lang="en-US" dirty="0"/>
              <a:t>, with an average of </a:t>
            </a:r>
            <a:r>
              <a:rPr lang="en-US" dirty="0" smtClean="0"/>
              <a:t>22 seconds</a:t>
            </a:r>
            <a:r>
              <a:rPr lang="en-US" dirty="0"/>
              <a:t>. </a:t>
            </a:r>
            <a:endParaRPr lang="en-US" dirty="0" smtClean="0"/>
          </a:p>
          <a:p>
            <a:r>
              <a:rPr lang="en-US" dirty="0"/>
              <a:t>There was obvious confusion as they scanned the first page of search </a:t>
            </a:r>
            <a:r>
              <a:rPr lang="en-US" dirty="0" smtClean="0"/>
              <a:t>results </a:t>
            </a:r>
            <a:endParaRPr lang="en-US" dirty="0"/>
          </a:p>
          <a:p>
            <a:r>
              <a:rPr lang="en-US" dirty="0"/>
              <a:t>3 of the 11 undergraduate students first clicked on an article. </a:t>
            </a:r>
          </a:p>
          <a:p>
            <a:endParaRPr lang="en-US" dirty="0"/>
          </a:p>
        </p:txBody>
      </p:sp>
    </p:spTree>
    <p:extLst>
      <p:ext uri="{BB962C8B-B14F-4D97-AF65-F5344CB8AC3E}">
        <p14:creationId xmlns:p14="http://schemas.microsoft.com/office/powerpoint/2010/main" val="17553684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 1</a:t>
            </a:r>
          </a:p>
        </p:txBody>
      </p:sp>
      <p:sp>
        <p:nvSpPr>
          <p:cNvPr id="3" name="Content Placeholder 2"/>
          <p:cNvSpPr>
            <a:spLocks noGrp="1"/>
          </p:cNvSpPr>
          <p:nvPr>
            <p:ph idx="1"/>
          </p:nvPr>
        </p:nvSpPr>
        <p:spPr/>
        <p:txBody>
          <a:bodyPr/>
          <a:lstStyle/>
          <a:p>
            <a:r>
              <a:rPr lang="en-US" dirty="0"/>
              <a:t>Graduate students were much quicker, with one selecting the Books facet in two </a:t>
            </a:r>
            <a:r>
              <a:rPr lang="en-US" dirty="0" smtClean="0"/>
              <a:t>seconds</a:t>
            </a:r>
            <a:endParaRPr lang="en-US" dirty="0"/>
          </a:p>
          <a:p>
            <a:endParaRPr lang="en-US" dirty="0" smtClean="0"/>
          </a:p>
          <a:p>
            <a:r>
              <a:rPr lang="en-US" dirty="0"/>
              <a:t>Faculty appeared </a:t>
            </a:r>
            <a:r>
              <a:rPr lang="en-US" dirty="0" smtClean="0"/>
              <a:t>confused. </a:t>
            </a:r>
            <a:r>
              <a:rPr lang="en-US" dirty="0"/>
              <a:t>The shortest time taken was eight seconds. One struggled for a full </a:t>
            </a:r>
            <a:r>
              <a:rPr lang="en-US" dirty="0" smtClean="0"/>
              <a:t>minute</a:t>
            </a:r>
            <a:endParaRPr lang="en-US" dirty="0"/>
          </a:p>
        </p:txBody>
      </p:sp>
    </p:spTree>
    <p:extLst>
      <p:ext uri="{BB962C8B-B14F-4D97-AF65-F5344CB8AC3E}">
        <p14:creationId xmlns:p14="http://schemas.microsoft.com/office/powerpoint/2010/main" val="3330096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 1</a:t>
            </a:r>
          </a:p>
        </p:txBody>
      </p:sp>
      <p:sp>
        <p:nvSpPr>
          <p:cNvPr id="3" name="Content Placeholder 2"/>
          <p:cNvSpPr>
            <a:spLocks noGrp="1"/>
          </p:cNvSpPr>
          <p:nvPr>
            <p:ph idx="1"/>
          </p:nvPr>
        </p:nvSpPr>
        <p:spPr>
          <a:xfrm>
            <a:off x="457200" y="2819400"/>
            <a:ext cx="8229600" cy="3306763"/>
          </a:xfrm>
        </p:spPr>
        <p:txBody>
          <a:bodyPr/>
          <a:lstStyle/>
          <a:p>
            <a:r>
              <a:rPr lang="en-US" dirty="0" smtClean="0"/>
              <a:t>results list is not intuitive</a:t>
            </a:r>
            <a:endParaRPr lang="en-US" dirty="0"/>
          </a:p>
          <a:p>
            <a:endParaRPr lang="en-US" dirty="0" smtClean="0"/>
          </a:p>
          <a:p>
            <a:r>
              <a:rPr lang="en-US" dirty="0" smtClean="0"/>
              <a:t>Undergraduates and faculty were confused; grad students less so</a:t>
            </a:r>
            <a:endParaRPr lang="en-US" dirty="0"/>
          </a:p>
        </p:txBody>
      </p:sp>
      <p:sp>
        <p:nvSpPr>
          <p:cNvPr id="4" name="TextBox 3"/>
          <p:cNvSpPr txBox="1"/>
          <p:nvPr/>
        </p:nvSpPr>
        <p:spPr>
          <a:xfrm>
            <a:off x="2743200" y="1483836"/>
            <a:ext cx="3134191" cy="769441"/>
          </a:xfrm>
          <a:prstGeom prst="rect">
            <a:avLst/>
          </a:prstGeom>
        </p:spPr>
        <p:txBody>
          <a:bodyPr vert="horz" lIns="91440" tIns="45720" rIns="91440" bIns="45720" rtlCol="0" anchor="ctr">
            <a:normAutofit/>
          </a:bodyPr>
          <a:lstStyle>
            <a:lvl1pPr algn="ctr">
              <a:spcBef>
                <a:spcPct val="0"/>
              </a:spcBef>
              <a:buNone/>
              <a:defRPr sz="4400">
                <a:latin typeface="+mj-lt"/>
                <a:ea typeface="+mj-ea"/>
                <a:cs typeface="+mj-cs"/>
              </a:defRPr>
            </a:lvl1pPr>
          </a:lstStyle>
          <a:p>
            <a:r>
              <a:rPr lang="en-US" sz="3200" dirty="0" smtClean="0"/>
              <a:t>Conclusion</a:t>
            </a:r>
            <a:endParaRPr lang="en-US" sz="3200" dirty="0"/>
          </a:p>
        </p:txBody>
      </p:sp>
    </p:spTree>
    <p:extLst>
      <p:ext uri="{BB962C8B-B14F-4D97-AF65-F5344CB8AC3E}">
        <p14:creationId xmlns:p14="http://schemas.microsoft.com/office/powerpoint/2010/main" val="9434241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 </a:t>
            </a:r>
            <a:r>
              <a:rPr lang="en-US" dirty="0" smtClean="0"/>
              <a:t>2</a:t>
            </a:r>
            <a:endParaRPr lang="en-US" dirty="0"/>
          </a:p>
        </p:txBody>
      </p:sp>
      <p:sp>
        <p:nvSpPr>
          <p:cNvPr id="3" name="Content Placeholder 2"/>
          <p:cNvSpPr>
            <a:spLocks noGrp="1"/>
          </p:cNvSpPr>
          <p:nvPr>
            <p:ph idx="1"/>
          </p:nvPr>
        </p:nvSpPr>
        <p:spPr/>
        <p:txBody>
          <a:bodyPr>
            <a:normAutofit/>
          </a:bodyPr>
          <a:lstStyle/>
          <a:p>
            <a:r>
              <a:rPr lang="en-US" dirty="0"/>
              <a:t>The next major question was how quickly patrons could learn the system.  </a:t>
            </a:r>
            <a:endParaRPr lang="en-US" dirty="0" smtClean="0"/>
          </a:p>
          <a:p>
            <a:endParaRPr lang="en-US" dirty="0"/>
          </a:p>
          <a:p>
            <a:r>
              <a:rPr lang="en-US" dirty="0" smtClean="0"/>
              <a:t>We expected that the time it took each patron to select the "Books" limiter to decrease substantially from the time it took in the first question. If this would be true, we could infer that </a:t>
            </a:r>
            <a:r>
              <a:rPr lang="en-US" i="1" dirty="0" smtClean="0"/>
              <a:t>Search</a:t>
            </a:r>
            <a:r>
              <a:rPr lang="en-US" dirty="0" smtClean="0"/>
              <a:t>All was highly learnable.</a:t>
            </a:r>
            <a:endParaRPr lang="en-US" dirty="0"/>
          </a:p>
        </p:txBody>
      </p:sp>
    </p:spTree>
    <p:extLst>
      <p:ext uri="{BB962C8B-B14F-4D97-AF65-F5344CB8AC3E}">
        <p14:creationId xmlns:p14="http://schemas.microsoft.com/office/powerpoint/2010/main" val="2016218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 </a:t>
            </a:r>
            <a:r>
              <a:rPr lang="en-US" dirty="0" smtClean="0"/>
              <a:t>2</a:t>
            </a:r>
            <a:endParaRPr lang="en-US" dirty="0"/>
          </a:p>
        </p:txBody>
      </p:sp>
      <p:sp>
        <p:nvSpPr>
          <p:cNvPr id="3" name="Content Placeholder 2"/>
          <p:cNvSpPr>
            <a:spLocks noGrp="1"/>
          </p:cNvSpPr>
          <p:nvPr>
            <p:ph idx="1"/>
          </p:nvPr>
        </p:nvSpPr>
        <p:spPr/>
        <p:txBody>
          <a:bodyPr>
            <a:normAutofit/>
          </a:bodyPr>
          <a:lstStyle/>
          <a:p>
            <a:r>
              <a:rPr lang="en-US" i="1" dirty="0" smtClean="0"/>
              <a:t>You </a:t>
            </a:r>
            <a:r>
              <a:rPr lang="en-US" i="1" dirty="0"/>
              <a:t>are looking for books about Senate hearings on mortgages. How many books does the library </a:t>
            </a:r>
            <a:r>
              <a:rPr lang="en-US" i="1" dirty="0" smtClean="0"/>
              <a:t>have</a:t>
            </a:r>
            <a:r>
              <a:rPr lang="en-US" i="1" dirty="0"/>
              <a:t>?</a:t>
            </a:r>
            <a:endParaRPr lang="en-US" dirty="0"/>
          </a:p>
        </p:txBody>
      </p:sp>
    </p:spTree>
    <p:extLst>
      <p:ext uri="{BB962C8B-B14F-4D97-AF65-F5344CB8AC3E}">
        <p14:creationId xmlns:p14="http://schemas.microsoft.com/office/powerpoint/2010/main" val="18354716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 </a:t>
            </a:r>
            <a:r>
              <a:rPr lang="en-US" dirty="0" smtClean="0"/>
              <a:t>2</a:t>
            </a:r>
            <a:endParaRPr lang="en-US" dirty="0"/>
          </a:p>
        </p:txBody>
      </p:sp>
      <p:sp>
        <p:nvSpPr>
          <p:cNvPr id="3" name="Content Placeholder 2"/>
          <p:cNvSpPr>
            <a:spLocks noGrp="1"/>
          </p:cNvSpPr>
          <p:nvPr>
            <p:ph idx="1"/>
          </p:nvPr>
        </p:nvSpPr>
        <p:spPr/>
        <p:txBody>
          <a:bodyPr>
            <a:normAutofit/>
          </a:bodyPr>
          <a:lstStyle/>
          <a:p>
            <a:r>
              <a:rPr lang="en-US" dirty="0"/>
              <a:t>Participants did in fact recognize the facets much more quickly for question 2</a:t>
            </a:r>
            <a:r>
              <a:rPr lang="en-US" dirty="0" smtClean="0"/>
              <a:t>.</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443226384"/>
              </p:ext>
            </p:extLst>
          </p:nvPr>
        </p:nvGraphicFramePr>
        <p:xfrm>
          <a:off x="914399" y="2765899"/>
          <a:ext cx="6781800" cy="3427135"/>
        </p:xfrm>
        <a:graphic>
          <a:graphicData uri="http://schemas.openxmlformats.org/drawingml/2006/table">
            <a:tbl>
              <a:tblPr firstRow="1" firstCol="1" bandRow="1">
                <a:tableStyleId>{5C22544A-7EE6-4342-B048-85BDC9FD1C3A}</a:tableStyleId>
              </a:tblPr>
              <a:tblGrid>
                <a:gridCol w="1828801"/>
                <a:gridCol w="1752600"/>
                <a:gridCol w="1971812"/>
                <a:gridCol w="1228587"/>
              </a:tblGrid>
              <a:tr h="622975">
                <a:tc>
                  <a:txBody>
                    <a:bodyPr/>
                    <a:lstStyle/>
                    <a:p>
                      <a:pPr marL="0" marR="0">
                        <a:lnSpc>
                          <a:spcPct val="200000"/>
                        </a:lnSpc>
                        <a:spcBef>
                          <a:spcPts val="0"/>
                        </a:spcBef>
                        <a:spcAft>
                          <a:spcPts val="0"/>
                        </a:spcAft>
                      </a:pPr>
                      <a:r>
                        <a:rPr lang="en-US" sz="1200" dirty="0">
                          <a:effectLst/>
                        </a:rPr>
                        <a:t> </a:t>
                      </a:r>
                      <a:endParaRPr lang="en-US" sz="1200" dirty="0">
                        <a:effectLst/>
                        <a:latin typeface="Arial"/>
                        <a:ea typeface="Times New Roman"/>
                        <a:cs typeface="Times New Roman"/>
                      </a:endParaRPr>
                    </a:p>
                  </a:txBody>
                  <a:tcPr marL="68580" marR="68580" marT="0" marB="0"/>
                </a:tc>
                <a:tc>
                  <a:txBody>
                    <a:bodyPr/>
                    <a:lstStyle/>
                    <a:p>
                      <a:pPr marL="0" marR="0">
                        <a:lnSpc>
                          <a:spcPct val="200000"/>
                        </a:lnSpc>
                        <a:spcBef>
                          <a:spcPts val="0"/>
                        </a:spcBef>
                        <a:spcAft>
                          <a:spcPts val="0"/>
                        </a:spcAft>
                      </a:pPr>
                      <a:r>
                        <a:rPr lang="en-US" sz="1200">
                          <a:effectLst/>
                        </a:rPr>
                        <a:t>Q1(s)</a:t>
                      </a:r>
                      <a:endParaRPr lang="en-US" sz="1200">
                        <a:effectLst/>
                        <a:latin typeface="Arial"/>
                        <a:ea typeface="Times New Roman"/>
                        <a:cs typeface="Times New Roman"/>
                      </a:endParaRPr>
                    </a:p>
                  </a:txBody>
                  <a:tcPr marL="68580" marR="68580" marT="0" marB="0"/>
                </a:tc>
                <a:tc>
                  <a:txBody>
                    <a:bodyPr/>
                    <a:lstStyle/>
                    <a:p>
                      <a:pPr marL="0" marR="0">
                        <a:lnSpc>
                          <a:spcPct val="200000"/>
                        </a:lnSpc>
                        <a:spcBef>
                          <a:spcPts val="0"/>
                        </a:spcBef>
                        <a:spcAft>
                          <a:spcPts val="0"/>
                        </a:spcAft>
                      </a:pPr>
                      <a:r>
                        <a:rPr lang="en-US" sz="1200">
                          <a:effectLst/>
                        </a:rPr>
                        <a:t>Q2(s)</a:t>
                      </a:r>
                      <a:endParaRPr lang="en-US" sz="1200">
                        <a:effectLst/>
                        <a:latin typeface="Arial"/>
                        <a:ea typeface="Times New Roman"/>
                        <a:cs typeface="Times New Roman"/>
                      </a:endParaRPr>
                    </a:p>
                  </a:txBody>
                  <a:tcPr marL="68580" marR="68580" marT="0" marB="0"/>
                </a:tc>
                <a:tc>
                  <a:txBody>
                    <a:bodyPr/>
                    <a:lstStyle/>
                    <a:p>
                      <a:pPr marL="0" marR="0">
                        <a:lnSpc>
                          <a:spcPct val="200000"/>
                        </a:lnSpc>
                        <a:spcBef>
                          <a:spcPts val="0"/>
                        </a:spcBef>
                        <a:spcAft>
                          <a:spcPts val="0"/>
                        </a:spcAft>
                      </a:pPr>
                      <a:r>
                        <a:rPr lang="en-US" sz="1200">
                          <a:effectLst/>
                        </a:rPr>
                        <a:t>% Reduction</a:t>
                      </a:r>
                      <a:endParaRPr lang="en-US" sz="1200">
                        <a:effectLst/>
                        <a:latin typeface="Arial"/>
                        <a:ea typeface="Times New Roman"/>
                        <a:cs typeface="Times New Roman"/>
                      </a:endParaRPr>
                    </a:p>
                  </a:txBody>
                  <a:tcPr marL="68580" marR="68580" marT="0" marB="0"/>
                </a:tc>
              </a:tr>
              <a:tr h="622975">
                <a:tc>
                  <a:txBody>
                    <a:bodyPr/>
                    <a:lstStyle/>
                    <a:p>
                      <a:pPr marL="0" marR="0">
                        <a:lnSpc>
                          <a:spcPct val="200000"/>
                        </a:lnSpc>
                        <a:spcBef>
                          <a:spcPts val="0"/>
                        </a:spcBef>
                        <a:spcAft>
                          <a:spcPts val="0"/>
                        </a:spcAft>
                      </a:pPr>
                      <a:r>
                        <a:rPr lang="en-US" sz="1800" dirty="0">
                          <a:effectLst/>
                        </a:rPr>
                        <a:t>Undergraduates</a:t>
                      </a:r>
                      <a:endParaRPr lang="en-US" sz="1800" dirty="0">
                        <a:effectLst/>
                        <a:latin typeface="Arial"/>
                        <a:ea typeface="Times New Roman"/>
                        <a:cs typeface="Times New Roman"/>
                      </a:endParaRPr>
                    </a:p>
                  </a:txBody>
                  <a:tcPr marL="68580" marR="68580" marT="0" marB="0"/>
                </a:tc>
                <a:tc>
                  <a:txBody>
                    <a:bodyPr/>
                    <a:lstStyle/>
                    <a:p>
                      <a:pPr marL="0" marR="0">
                        <a:lnSpc>
                          <a:spcPct val="200000"/>
                        </a:lnSpc>
                        <a:spcBef>
                          <a:spcPts val="0"/>
                        </a:spcBef>
                        <a:spcAft>
                          <a:spcPts val="0"/>
                        </a:spcAft>
                      </a:pPr>
                      <a:r>
                        <a:rPr lang="en-US" sz="2800" dirty="0">
                          <a:effectLst/>
                        </a:rPr>
                        <a:t>22.4</a:t>
                      </a:r>
                      <a:endParaRPr lang="en-US" sz="2800" dirty="0">
                        <a:effectLst/>
                        <a:latin typeface="Arial"/>
                        <a:ea typeface="Times New Roman"/>
                        <a:cs typeface="Times New Roman"/>
                      </a:endParaRPr>
                    </a:p>
                  </a:txBody>
                  <a:tcPr marL="68580" marR="68580" marT="0" marB="0"/>
                </a:tc>
                <a:tc>
                  <a:txBody>
                    <a:bodyPr/>
                    <a:lstStyle/>
                    <a:p>
                      <a:pPr marL="0" marR="0">
                        <a:lnSpc>
                          <a:spcPct val="200000"/>
                        </a:lnSpc>
                        <a:spcBef>
                          <a:spcPts val="0"/>
                        </a:spcBef>
                        <a:spcAft>
                          <a:spcPts val="0"/>
                        </a:spcAft>
                      </a:pPr>
                      <a:r>
                        <a:rPr lang="en-US" sz="2800" dirty="0">
                          <a:effectLst/>
                        </a:rPr>
                        <a:t>3.5</a:t>
                      </a:r>
                      <a:endParaRPr lang="en-US" sz="2800" dirty="0">
                        <a:effectLst/>
                        <a:latin typeface="Arial"/>
                        <a:ea typeface="Times New Roman"/>
                        <a:cs typeface="Times New Roman"/>
                      </a:endParaRPr>
                    </a:p>
                  </a:txBody>
                  <a:tcPr marL="68580" marR="68580" marT="0" marB="0"/>
                </a:tc>
                <a:tc>
                  <a:txBody>
                    <a:bodyPr/>
                    <a:lstStyle/>
                    <a:p>
                      <a:pPr marL="0" marR="0">
                        <a:lnSpc>
                          <a:spcPct val="200000"/>
                        </a:lnSpc>
                        <a:spcBef>
                          <a:spcPts val="0"/>
                        </a:spcBef>
                        <a:spcAft>
                          <a:spcPts val="0"/>
                        </a:spcAft>
                      </a:pPr>
                      <a:r>
                        <a:rPr lang="en-US" sz="2800" dirty="0">
                          <a:effectLst/>
                        </a:rPr>
                        <a:t>84.4</a:t>
                      </a:r>
                      <a:endParaRPr lang="en-US" sz="2800" dirty="0">
                        <a:effectLst/>
                        <a:latin typeface="Arial"/>
                        <a:ea typeface="Times New Roman"/>
                        <a:cs typeface="Times New Roman"/>
                      </a:endParaRPr>
                    </a:p>
                  </a:txBody>
                  <a:tcPr marL="68580" marR="68580" marT="0" marB="0"/>
                </a:tc>
              </a:tr>
              <a:tr h="832923">
                <a:tc>
                  <a:txBody>
                    <a:bodyPr/>
                    <a:lstStyle/>
                    <a:p>
                      <a:pPr marL="0" marR="0">
                        <a:lnSpc>
                          <a:spcPct val="200000"/>
                        </a:lnSpc>
                        <a:spcBef>
                          <a:spcPts val="0"/>
                        </a:spcBef>
                        <a:spcAft>
                          <a:spcPts val="0"/>
                        </a:spcAft>
                      </a:pPr>
                      <a:r>
                        <a:rPr lang="en-US" sz="1800" dirty="0">
                          <a:effectLst/>
                        </a:rPr>
                        <a:t>Graduate students</a:t>
                      </a:r>
                      <a:endParaRPr lang="en-US" sz="1800" dirty="0">
                        <a:effectLst/>
                        <a:latin typeface="Arial"/>
                        <a:ea typeface="Times New Roman"/>
                        <a:cs typeface="Times New Roman"/>
                      </a:endParaRPr>
                    </a:p>
                  </a:txBody>
                  <a:tcPr marL="68580" marR="68580" marT="0" marB="0"/>
                </a:tc>
                <a:tc>
                  <a:txBody>
                    <a:bodyPr/>
                    <a:lstStyle/>
                    <a:p>
                      <a:pPr marL="0" marR="0">
                        <a:lnSpc>
                          <a:spcPct val="200000"/>
                        </a:lnSpc>
                        <a:spcBef>
                          <a:spcPts val="0"/>
                        </a:spcBef>
                        <a:spcAft>
                          <a:spcPts val="0"/>
                        </a:spcAft>
                      </a:pPr>
                      <a:r>
                        <a:rPr lang="en-US" sz="2800">
                          <a:effectLst/>
                        </a:rPr>
                        <a:t>8.3</a:t>
                      </a:r>
                      <a:endParaRPr lang="en-US" sz="2800">
                        <a:effectLst/>
                        <a:latin typeface="Arial"/>
                        <a:ea typeface="Times New Roman"/>
                        <a:cs typeface="Times New Roman"/>
                      </a:endParaRPr>
                    </a:p>
                  </a:txBody>
                  <a:tcPr marL="68580" marR="68580" marT="0" marB="0"/>
                </a:tc>
                <a:tc>
                  <a:txBody>
                    <a:bodyPr/>
                    <a:lstStyle/>
                    <a:p>
                      <a:pPr marL="0" marR="0">
                        <a:lnSpc>
                          <a:spcPct val="200000"/>
                        </a:lnSpc>
                        <a:spcBef>
                          <a:spcPts val="0"/>
                        </a:spcBef>
                        <a:spcAft>
                          <a:spcPts val="0"/>
                        </a:spcAft>
                      </a:pPr>
                      <a:r>
                        <a:rPr lang="en-US" sz="2800" dirty="0">
                          <a:effectLst/>
                        </a:rPr>
                        <a:t>2.0</a:t>
                      </a:r>
                      <a:endParaRPr lang="en-US" sz="2800" dirty="0">
                        <a:effectLst/>
                        <a:latin typeface="Arial"/>
                        <a:ea typeface="Times New Roman"/>
                        <a:cs typeface="Times New Roman"/>
                      </a:endParaRPr>
                    </a:p>
                  </a:txBody>
                  <a:tcPr marL="68580" marR="68580" marT="0" marB="0"/>
                </a:tc>
                <a:tc>
                  <a:txBody>
                    <a:bodyPr/>
                    <a:lstStyle/>
                    <a:p>
                      <a:pPr marL="0" marR="0">
                        <a:lnSpc>
                          <a:spcPct val="200000"/>
                        </a:lnSpc>
                        <a:spcBef>
                          <a:spcPts val="0"/>
                        </a:spcBef>
                        <a:spcAft>
                          <a:spcPts val="0"/>
                        </a:spcAft>
                      </a:pPr>
                      <a:r>
                        <a:rPr lang="en-US" sz="2800" dirty="0">
                          <a:effectLst/>
                        </a:rPr>
                        <a:t>76</a:t>
                      </a:r>
                      <a:endParaRPr lang="en-US" sz="2800" dirty="0">
                        <a:effectLst/>
                        <a:latin typeface="Arial"/>
                        <a:ea typeface="Times New Roman"/>
                        <a:cs typeface="Times New Roman"/>
                      </a:endParaRPr>
                    </a:p>
                  </a:txBody>
                  <a:tcPr marL="68580" marR="68580" marT="0" marB="0"/>
                </a:tc>
              </a:tr>
              <a:tr h="622975">
                <a:tc>
                  <a:txBody>
                    <a:bodyPr/>
                    <a:lstStyle/>
                    <a:p>
                      <a:pPr marL="0" marR="0">
                        <a:lnSpc>
                          <a:spcPct val="200000"/>
                        </a:lnSpc>
                        <a:spcBef>
                          <a:spcPts val="0"/>
                        </a:spcBef>
                        <a:spcAft>
                          <a:spcPts val="0"/>
                        </a:spcAft>
                      </a:pPr>
                      <a:r>
                        <a:rPr lang="en-US" sz="1800" dirty="0">
                          <a:effectLst/>
                        </a:rPr>
                        <a:t>Faculty</a:t>
                      </a:r>
                      <a:endParaRPr lang="en-US" sz="1800" dirty="0">
                        <a:effectLst/>
                        <a:latin typeface="Arial"/>
                        <a:ea typeface="Times New Roman"/>
                        <a:cs typeface="Times New Roman"/>
                      </a:endParaRPr>
                    </a:p>
                  </a:txBody>
                  <a:tcPr marL="68580" marR="68580" marT="0" marB="0"/>
                </a:tc>
                <a:tc>
                  <a:txBody>
                    <a:bodyPr/>
                    <a:lstStyle/>
                    <a:p>
                      <a:pPr marL="0" marR="0">
                        <a:lnSpc>
                          <a:spcPct val="200000"/>
                        </a:lnSpc>
                        <a:spcBef>
                          <a:spcPts val="0"/>
                        </a:spcBef>
                        <a:spcAft>
                          <a:spcPts val="0"/>
                        </a:spcAft>
                      </a:pPr>
                      <a:r>
                        <a:rPr lang="en-US" sz="2800">
                          <a:effectLst/>
                        </a:rPr>
                        <a:t>28.2</a:t>
                      </a:r>
                      <a:endParaRPr lang="en-US" sz="2800">
                        <a:effectLst/>
                        <a:latin typeface="Arial"/>
                        <a:ea typeface="Times New Roman"/>
                        <a:cs typeface="Times New Roman"/>
                      </a:endParaRPr>
                    </a:p>
                  </a:txBody>
                  <a:tcPr marL="68580" marR="68580" marT="0" marB="0"/>
                </a:tc>
                <a:tc>
                  <a:txBody>
                    <a:bodyPr/>
                    <a:lstStyle/>
                    <a:p>
                      <a:pPr marL="0" marR="0">
                        <a:lnSpc>
                          <a:spcPct val="200000"/>
                        </a:lnSpc>
                        <a:spcBef>
                          <a:spcPts val="0"/>
                        </a:spcBef>
                        <a:spcAft>
                          <a:spcPts val="0"/>
                        </a:spcAft>
                      </a:pPr>
                      <a:r>
                        <a:rPr lang="en-US" sz="2800">
                          <a:effectLst/>
                        </a:rPr>
                        <a:t>3.0</a:t>
                      </a:r>
                      <a:endParaRPr lang="en-US" sz="2800">
                        <a:effectLst/>
                        <a:latin typeface="Arial"/>
                        <a:ea typeface="Times New Roman"/>
                        <a:cs typeface="Times New Roman"/>
                      </a:endParaRPr>
                    </a:p>
                  </a:txBody>
                  <a:tcPr marL="68580" marR="68580" marT="0" marB="0"/>
                </a:tc>
                <a:tc>
                  <a:txBody>
                    <a:bodyPr/>
                    <a:lstStyle/>
                    <a:p>
                      <a:pPr marL="0" marR="0">
                        <a:lnSpc>
                          <a:spcPct val="200000"/>
                        </a:lnSpc>
                        <a:spcBef>
                          <a:spcPts val="0"/>
                        </a:spcBef>
                        <a:spcAft>
                          <a:spcPts val="0"/>
                        </a:spcAft>
                      </a:pPr>
                      <a:r>
                        <a:rPr lang="en-US" sz="2800" dirty="0">
                          <a:effectLst/>
                        </a:rPr>
                        <a:t>89.4</a:t>
                      </a:r>
                      <a:endParaRPr lang="en-US" sz="2800" dirty="0">
                        <a:effectLst/>
                        <a:latin typeface="Arial"/>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18354716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04800"/>
            <a:ext cx="7772400" cy="1470025"/>
          </a:xfrm>
        </p:spPr>
        <p:txBody>
          <a:bodyPr>
            <a:normAutofit/>
          </a:bodyPr>
          <a:lstStyle/>
          <a:p>
            <a:r>
              <a:rPr lang="en-US" dirty="0" smtClean="0"/>
              <a:t>User Testing of Primo at Tulane</a:t>
            </a:r>
            <a:endParaRPr lang="en-US" dirty="0"/>
          </a:p>
        </p:txBody>
      </p:sp>
      <p:sp>
        <p:nvSpPr>
          <p:cNvPr id="3" name="Subtitle 2"/>
          <p:cNvSpPr>
            <a:spLocks noGrp="1"/>
          </p:cNvSpPr>
          <p:nvPr>
            <p:ph type="subTitle" idx="1"/>
          </p:nvPr>
        </p:nvSpPr>
        <p:spPr>
          <a:xfrm>
            <a:off x="914400" y="2590800"/>
            <a:ext cx="7315200" cy="2743200"/>
          </a:xfrm>
        </p:spPr>
        <p:txBody>
          <a:bodyPr>
            <a:normAutofit fontScale="92500" lnSpcReduction="10000"/>
          </a:bodyPr>
          <a:lstStyle/>
          <a:p>
            <a:pPr algn="l"/>
            <a:r>
              <a:rPr lang="en-US" dirty="0">
                <a:solidFill>
                  <a:schemeClr val="tx1"/>
                </a:solidFill>
              </a:rPr>
              <a:t>Studies show that undergraduates often employ simple search strategies. This has led to the assumption that today’s students expect a “Google-like” search. </a:t>
            </a:r>
            <a:endParaRPr lang="en-US" dirty="0" smtClean="0">
              <a:solidFill>
                <a:schemeClr val="tx1"/>
              </a:solidFill>
            </a:endParaRPr>
          </a:p>
          <a:p>
            <a:pPr algn="l"/>
            <a:endParaRPr lang="en-US" dirty="0">
              <a:solidFill>
                <a:schemeClr val="tx1"/>
              </a:solidFill>
            </a:endParaRPr>
          </a:p>
          <a:p>
            <a:pPr algn="l"/>
            <a:r>
              <a:rPr lang="en-US" dirty="0" smtClean="0">
                <a:solidFill>
                  <a:schemeClr val="tx1"/>
                </a:solidFill>
              </a:rPr>
              <a:t>Does </a:t>
            </a:r>
            <a:r>
              <a:rPr lang="en-US" dirty="0">
                <a:solidFill>
                  <a:schemeClr val="tx1"/>
                </a:solidFill>
              </a:rPr>
              <a:t>user testing support this conclusion?</a:t>
            </a:r>
          </a:p>
        </p:txBody>
      </p:sp>
    </p:spTree>
    <p:extLst>
      <p:ext uri="{BB962C8B-B14F-4D97-AF65-F5344CB8AC3E}">
        <p14:creationId xmlns:p14="http://schemas.microsoft.com/office/powerpoint/2010/main" val="6565462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 </a:t>
            </a:r>
            <a:r>
              <a:rPr lang="en-US" dirty="0" smtClean="0"/>
              <a:t>2</a:t>
            </a:r>
            <a:endParaRPr lang="en-US" dirty="0"/>
          </a:p>
        </p:txBody>
      </p:sp>
      <p:sp>
        <p:nvSpPr>
          <p:cNvPr id="3" name="Content Placeholder 2"/>
          <p:cNvSpPr>
            <a:spLocks noGrp="1"/>
          </p:cNvSpPr>
          <p:nvPr>
            <p:ph idx="1"/>
          </p:nvPr>
        </p:nvSpPr>
        <p:spPr/>
        <p:txBody>
          <a:bodyPr>
            <a:normAutofit/>
          </a:bodyPr>
          <a:lstStyle/>
          <a:p>
            <a:r>
              <a:rPr lang="en-US" dirty="0"/>
              <a:t>Another way of measuring learnability was to </a:t>
            </a:r>
            <a:r>
              <a:rPr lang="en-US" dirty="0" smtClean="0"/>
              <a:t>compare those </a:t>
            </a:r>
            <a:r>
              <a:rPr lang="en-US" dirty="0"/>
              <a:t>who had used the </a:t>
            </a:r>
            <a:r>
              <a:rPr lang="en-US" dirty="0" smtClean="0"/>
              <a:t>tool to </a:t>
            </a:r>
            <a:r>
              <a:rPr lang="en-US" dirty="0"/>
              <a:t>those who had </a:t>
            </a:r>
            <a:r>
              <a:rPr lang="en-US" dirty="0" smtClean="0"/>
              <a:t>not.</a:t>
            </a:r>
          </a:p>
          <a:p>
            <a:r>
              <a:rPr lang="en-US" dirty="0" smtClean="0"/>
              <a:t>We looked at question </a:t>
            </a:r>
            <a:r>
              <a:rPr lang="en-US" dirty="0"/>
              <a:t>1 </a:t>
            </a:r>
            <a:r>
              <a:rPr lang="en-US" dirty="0" smtClean="0"/>
              <a:t>in context with </a:t>
            </a:r>
            <a:r>
              <a:rPr lang="en-US" dirty="0"/>
              <a:t>Pre-test question 1. </a:t>
            </a:r>
          </a:p>
        </p:txBody>
      </p:sp>
    </p:spTree>
    <p:extLst>
      <p:ext uri="{BB962C8B-B14F-4D97-AF65-F5344CB8AC3E}">
        <p14:creationId xmlns:p14="http://schemas.microsoft.com/office/powerpoint/2010/main" val="8316629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 </a:t>
            </a:r>
            <a:r>
              <a:rPr lang="en-US" dirty="0" smtClean="0"/>
              <a:t>2</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49945414"/>
              </p:ext>
            </p:extLst>
          </p:nvPr>
        </p:nvGraphicFramePr>
        <p:xfrm>
          <a:off x="838200" y="1523999"/>
          <a:ext cx="6629400" cy="3810000"/>
        </p:xfrm>
        <a:graphic>
          <a:graphicData uri="http://schemas.openxmlformats.org/drawingml/2006/table">
            <a:tbl>
              <a:tblPr firstRow="1" firstCol="1" bandRow="1">
                <a:tableStyleId>{5C22544A-7EE6-4342-B048-85BDC9FD1C3A}</a:tableStyleId>
              </a:tblPr>
              <a:tblGrid>
                <a:gridCol w="2623720"/>
                <a:gridCol w="1802556"/>
                <a:gridCol w="2203124"/>
              </a:tblGrid>
              <a:tr h="1597959">
                <a:tc>
                  <a:txBody>
                    <a:bodyPr/>
                    <a:lstStyle/>
                    <a:p>
                      <a:pPr marL="0" marR="0">
                        <a:lnSpc>
                          <a:spcPct val="200000"/>
                        </a:lnSpc>
                        <a:spcBef>
                          <a:spcPts val="0"/>
                        </a:spcBef>
                        <a:spcAft>
                          <a:spcPts val="0"/>
                        </a:spcAft>
                      </a:pPr>
                      <a:r>
                        <a:rPr lang="en-US" sz="1800" dirty="0">
                          <a:effectLst/>
                        </a:rPr>
                        <a:t>Times used</a:t>
                      </a:r>
                      <a:endParaRPr lang="en-US" sz="1800" dirty="0">
                        <a:effectLst/>
                        <a:latin typeface="Arial"/>
                        <a:ea typeface="Times New Roman"/>
                        <a:cs typeface="Times New Roman"/>
                      </a:endParaRPr>
                    </a:p>
                  </a:txBody>
                  <a:tcPr marL="68580" marR="68580" marT="0" marB="0"/>
                </a:tc>
                <a:tc>
                  <a:txBody>
                    <a:bodyPr/>
                    <a:lstStyle/>
                    <a:p>
                      <a:pPr marL="0" marR="0">
                        <a:lnSpc>
                          <a:spcPct val="200000"/>
                        </a:lnSpc>
                        <a:spcBef>
                          <a:spcPts val="0"/>
                        </a:spcBef>
                        <a:spcAft>
                          <a:spcPts val="0"/>
                        </a:spcAft>
                      </a:pPr>
                      <a:r>
                        <a:rPr lang="en-US" sz="1800" dirty="0">
                          <a:effectLst/>
                        </a:rPr>
                        <a:t>Number of students</a:t>
                      </a:r>
                      <a:endParaRPr lang="en-US" sz="1800" dirty="0">
                        <a:effectLst/>
                        <a:latin typeface="Arial"/>
                        <a:ea typeface="Times New Roman"/>
                        <a:cs typeface="Times New Roman"/>
                      </a:endParaRPr>
                    </a:p>
                  </a:txBody>
                  <a:tcPr marL="68580" marR="68580" marT="0" marB="0"/>
                </a:tc>
                <a:tc>
                  <a:txBody>
                    <a:bodyPr/>
                    <a:lstStyle/>
                    <a:p>
                      <a:pPr marL="0" marR="0">
                        <a:lnSpc>
                          <a:spcPct val="200000"/>
                        </a:lnSpc>
                        <a:spcBef>
                          <a:spcPts val="0"/>
                        </a:spcBef>
                        <a:spcAft>
                          <a:spcPts val="0"/>
                        </a:spcAft>
                      </a:pPr>
                      <a:r>
                        <a:rPr lang="en-US" sz="1800" dirty="0">
                          <a:effectLst/>
                        </a:rPr>
                        <a:t>Average seconds taken</a:t>
                      </a:r>
                      <a:endParaRPr lang="en-US" sz="1800" dirty="0">
                        <a:effectLst/>
                        <a:latin typeface="Arial"/>
                        <a:ea typeface="Times New Roman"/>
                        <a:cs typeface="Times New Roman"/>
                      </a:endParaRPr>
                    </a:p>
                  </a:txBody>
                  <a:tcPr marL="68580" marR="68580" marT="0" marB="0"/>
                </a:tc>
              </a:tr>
              <a:tr h="737347">
                <a:tc>
                  <a:txBody>
                    <a:bodyPr/>
                    <a:lstStyle/>
                    <a:p>
                      <a:pPr marL="0" marR="0">
                        <a:lnSpc>
                          <a:spcPct val="200000"/>
                        </a:lnSpc>
                        <a:spcBef>
                          <a:spcPts val="0"/>
                        </a:spcBef>
                        <a:spcAft>
                          <a:spcPts val="0"/>
                        </a:spcAft>
                      </a:pPr>
                      <a:r>
                        <a:rPr lang="en-US" sz="1800" dirty="0">
                          <a:effectLst/>
                        </a:rPr>
                        <a:t>Never </a:t>
                      </a:r>
                      <a:endParaRPr lang="en-US" sz="1800" dirty="0">
                        <a:effectLst/>
                        <a:latin typeface="Arial"/>
                        <a:ea typeface="Times New Roman"/>
                        <a:cs typeface="Times New Roman"/>
                      </a:endParaRPr>
                    </a:p>
                  </a:txBody>
                  <a:tcPr marL="68580" marR="68580" marT="0" marB="0"/>
                </a:tc>
                <a:tc>
                  <a:txBody>
                    <a:bodyPr/>
                    <a:lstStyle/>
                    <a:p>
                      <a:pPr marL="0" marR="0">
                        <a:lnSpc>
                          <a:spcPct val="200000"/>
                        </a:lnSpc>
                        <a:spcBef>
                          <a:spcPts val="0"/>
                        </a:spcBef>
                        <a:spcAft>
                          <a:spcPts val="0"/>
                        </a:spcAft>
                      </a:pPr>
                      <a:r>
                        <a:rPr lang="en-US" sz="1800" dirty="0">
                          <a:effectLst/>
                        </a:rPr>
                        <a:t>3</a:t>
                      </a:r>
                      <a:endParaRPr lang="en-US" sz="1800" dirty="0">
                        <a:effectLst/>
                        <a:latin typeface="Arial"/>
                        <a:ea typeface="Times New Roman"/>
                        <a:cs typeface="Times New Roman"/>
                      </a:endParaRPr>
                    </a:p>
                  </a:txBody>
                  <a:tcPr marL="68580" marR="68580" marT="0" marB="0"/>
                </a:tc>
                <a:tc>
                  <a:txBody>
                    <a:bodyPr/>
                    <a:lstStyle/>
                    <a:p>
                      <a:pPr marL="0" marR="0">
                        <a:lnSpc>
                          <a:spcPct val="200000"/>
                        </a:lnSpc>
                        <a:spcBef>
                          <a:spcPts val="0"/>
                        </a:spcBef>
                        <a:spcAft>
                          <a:spcPts val="0"/>
                        </a:spcAft>
                      </a:pPr>
                      <a:r>
                        <a:rPr lang="en-US" sz="1800">
                          <a:effectLst/>
                        </a:rPr>
                        <a:t>32.33</a:t>
                      </a:r>
                      <a:endParaRPr lang="en-US" sz="1800">
                        <a:effectLst/>
                        <a:latin typeface="Arial"/>
                        <a:ea typeface="Times New Roman"/>
                        <a:cs typeface="Times New Roman"/>
                      </a:endParaRPr>
                    </a:p>
                  </a:txBody>
                  <a:tcPr marL="68580" marR="68580" marT="0" marB="0"/>
                </a:tc>
              </a:tr>
              <a:tr h="737347">
                <a:tc>
                  <a:txBody>
                    <a:bodyPr/>
                    <a:lstStyle/>
                    <a:p>
                      <a:pPr marL="0" marR="0">
                        <a:lnSpc>
                          <a:spcPct val="200000"/>
                        </a:lnSpc>
                        <a:spcBef>
                          <a:spcPts val="0"/>
                        </a:spcBef>
                        <a:spcAft>
                          <a:spcPts val="0"/>
                        </a:spcAft>
                      </a:pPr>
                      <a:r>
                        <a:rPr lang="en-US" sz="1800">
                          <a:effectLst/>
                        </a:rPr>
                        <a:t>A few times</a:t>
                      </a:r>
                      <a:endParaRPr lang="en-US" sz="1800">
                        <a:effectLst/>
                        <a:latin typeface="Arial"/>
                        <a:ea typeface="Times New Roman"/>
                        <a:cs typeface="Times New Roman"/>
                      </a:endParaRPr>
                    </a:p>
                  </a:txBody>
                  <a:tcPr marL="68580" marR="68580" marT="0" marB="0"/>
                </a:tc>
                <a:tc>
                  <a:txBody>
                    <a:bodyPr/>
                    <a:lstStyle/>
                    <a:p>
                      <a:pPr marL="0" marR="0">
                        <a:lnSpc>
                          <a:spcPct val="200000"/>
                        </a:lnSpc>
                        <a:spcBef>
                          <a:spcPts val="0"/>
                        </a:spcBef>
                        <a:spcAft>
                          <a:spcPts val="0"/>
                        </a:spcAft>
                      </a:pPr>
                      <a:r>
                        <a:rPr lang="en-US" sz="1800" dirty="0">
                          <a:effectLst/>
                        </a:rPr>
                        <a:t>4</a:t>
                      </a:r>
                      <a:endParaRPr lang="en-US" sz="1800" dirty="0">
                        <a:effectLst/>
                        <a:latin typeface="Arial"/>
                        <a:ea typeface="Times New Roman"/>
                        <a:cs typeface="Times New Roman"/>
                      </a:endParaRPr>
                    </a:p>
                  </a:txBody>
                  <a:tcPr marL="68580" marR="68580" marT="0" marB="0"/>
                </a:tc>
                <a:tc>
                  <a:txBody>
                    <a:bodyPr/>
                    <a:lstStyle/>
                    <a:p>
                      <a:pPr marL="0" marR="0">
                        <a:lnSpc>
                          <a:spcPct val="200000"/>
                        </a:lnSpc>
                        <a:spcBef>
                          <a:spcPts val="0"/>
                        </a:spcBef>
                        <a:spcAft>
                          <a:spcPts val="0"/>
                        </a:spcAft>
                      </a:pPr>
                      <a:r>
                        <a:rPr lang="en-US" sz="1800" dirty="0">
                          <a:effectLst/>
                        </a:rPr>
                        <a:t>18</a:t>
                      </a:r>
                      <a:endParaRPr lang="en-US" sz="1800" dirty="0">
                        <a:effectLst/>
                        <a:latin typeface="Arial"/>
                        <a:ea typeface="Times New Roman"/>
                        <a:cs typeface="Times New Roman"/>
                      </a:endParaRPr>
                    </a:p>
                  </a:txBody>
                  <a:tcPr marL="68580" marR="68580" marT="0" marB="0"/>
                </a:tc>
              </a:tr>
              <a:tr h="737347">
                <a:tc>
                  <a:txBody>
                    <a:bodyPr/>
                    <a:lstStyle/>
                    <a:p>
                      <a:pPr marL="0" marR="0">
                        <a:lnSpc>
                          <a:spcPct val="200000"/>
                        </a:lnSpc>
                        <a:spcBef>
                          <a:spcPts val="0"/>
                        </a:spcBef>
                        <a:spcAft>
                          <a:spcPts val="0"/>
                        </a:spcAft>
                      </a:pPr>
                      <a:r>
                        <a:rPr lang="en-US" sz="1800">
                          <a:effectLst/>
                        </a:rPr>
                        <a:t>More than few times</a:t>
                      </a:r>
                      <a:endParaRPr lang="en-US" sz="1800">
                        <a:effectLst/>
                        <a:latin typeface="Arial"/>
                        <a:ea typeface="Times New Roman"/>
                        <a:cs typeface="Times New Roman"/>
                      </a:endParaRPr>
                    </a:p>
                  </a:txBody>
                  <a:tcPr marL="68580" marR="68580" marT="0" marB="0"/>
                </a:tc>
                <a:tc>
                  <a:txBody>
                    <a:bodyPr/>
                    <a:lstStyle/>
                    <a:p>
                      <a:pPr marL="0" marR="0">
                        <a:lnSpc>
                          <a:spcPct val="200000"/>
                        </a:lnSpc>
                        <a:spcBef>
                          <a:spcPts val="0"/>
                        </a:spcBef>
                        <a:spcAft>
                          <a:spcPts val="0"/>
                        </a:spcAft>
                      </a:pPr>
                      <a:r>
                        <a:rPr lang="en-US" sz="1800">
                          <a:effectLst/>
                        </a:rPr>
                        <a:t>4</a:t>
                      </a:r>
                      <a:endParaRPr lang="en-US" sz="1800">
                        <a:effectLst/>
                        <a:latin typeface="Arial"/>
                        <a:ea typeface="Times New Roman"/>
                        <a:cs typeface="Times New Roman"/>
                      </a:endParaRPr>
                    </a:p>
                  </a:txBody>
                  <a:tcPr marL="68580" marR="68580" marT="0" marB="0"/>
                </a:tc>
                <a:tc>
                  <a:txBody>
                    <a:bodyPr/>
                    <a:lstStyle/>
                    <a:p>
                      <a:pPr marL="0" marR="0">
                        <a:lnSpc>
                          <a:spcPct val="200000"/>
                        </a:lnSpc>
                        <a:spcBef>
                          <a:spcPts val="0"/>
                        </a:spcBef>
                        <a:spcAft>
                          <a:spcPts val="0"/>
                        </a:spcAft>
                      </a:pPr>
                      <a:r>
                        <a:rPr lang="en-US" sz="1800" dirty="0">
                          <a:effectLst/>
                        </a:rPr>
                        <a:t>16.5</a:t>
                      </a:r>
                      <a:endParaRPr lang="en-US" sz="1800" dirty="0">
                        <a:effectLst/>
                        <a:latin typeface="Arial"/>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27338215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 </a:t>
            </a:r>
            <a:r>
              <a:rPr lang="en-US" dirty="0" smtClean="0"/>
              <a:t>2</a:t>
            </a:r>
            <a:endParaRPr lang="en-US" dirty="0"/>
          </a:p>
        </p:txBody>
      </p:sp>
      <p:sp>
        <p:nvSpPr>
          <p:cNvPr id="5" name="TextBox 4"/>
          <p:cNvSpPr txBox="1"/>
          <p:nvPr/>
        </p:nvSpPr>
        <p:spPr>
          <a:xfrm>
            <a:off x="2743200" y="1483836"/>
            <a:ext cx="3134191" cy="769441"/>
          </a:xfrm>
          <a:prstGeom prst="rect">
            <a:avLst/>
          </a:prstGeom>
        </p:spPr>
        <p:txBody>
          <a:bodyPr vert="horz" lIns="91440" tIns="45720" rIns="91440" bIns="45720" rtlCol="0" anchor="ctr">
            <a:normAutofit/>
          </a:bodyPr>
          <a:lstStyle>
            <a:lvl1pPr algn="ctr">
              <a:spcBef>
                <a:spcPct val="0"/>
              </a:spcBef>
              <a:buNone/>
              <a:defRPr sz="4400">
                <a:latin typeface="+mj-lt"/>
                <a:ea typeface="+mj-ea"/>
                <a:cs typeface="+mj-cs"/>
              </a:defRPr>
            </a:lvl1pPr>
          </a:lstStyle>
          <a:p>
            <a:r>
              <a:rPr lang="en-US" sz="3200" dirty="0" smtClean="0"/>
              <a:t>Conclusion</a:t>
            </a:r>
            <a:endParaRPr lang="en-US" sz="3200" dirty="0"/>
          </a:p>
        </p:txBody>
      </p:sp>
      <p:sp>
        <p:nvSpPr>
          <p:cNvPr id="6" name="Content Placeholder 2"/>
          <p:cNvSpPr>
            <a:spLocks noGrp="1"/>
          </p:cNvSpPr>
          <p:nvPr>
            <p:ph idx="1"/>
          </p:nvPr>
        </p:nvSpPr>
        <p:spPr>
          <a:xfrm>
            <a:off x="457200" y="2819400"/>
            <a:ext cx="8229600" cy="3306763"/>
          </a:xfrm>
        </p:spPr>
        <p:txBody>
          <a:bodyPr>
            <a:normAutofit/>
          </a:bodyPr>
          <a:lstStyle/>
          <a:p>
            <a:r>
              <a:rPr lang="en-US" dirty="0" smtClean="0"/>
              <a:t>All patrons learn quickly!</a:t>
            </a:r>
            <a:endParaRPr lang="en-US" dirty="0"/>
          </a:p>
        </p:txBody>
      </p:sp>
    </p:spTree>
    <p:extLst>
      <p:ext uri="{BB962C8B-B14F-4D97-AF65-F5344CB8AC3E}">
        <p14:creationId xmlns:p14="http://schemas.microsoft.com/office/powerpoint/2010/main" val="377955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 3</a:t>
            </a:r>
            <a:endParaRPr lang="en-US" dirty="0"/>
          </a:p>
        </p:txBody>
      </p:sp>
      <p:sp>
        <p:nvSpPr>
          <p:cNvPr id="3" name="Content Placeholder 2"/>
          <p:cNvSpPr>
            <a:spLocks noGrp="1"/>
          </p:cNvSpPr>
          <p:nvPr>
            <p:ph idx="1"/>
          </p:nvPr>
        </p:nvSpPr>
        <p:spPr/>
        <p:txBody>
          <a:bodyPr/>
          <a:lstStyle/>
          <a:p>
            <a:r>
              <a:rPr lang="en-US" dirty="0"/>
              <a:t>P</a:t>
            </a:r>
            <a:r>
              <a:rPr lang="en-US" dirty="0" smtClean="0"/>
              <a:t>roblem Areas</a:t>
            </a:r>
          </a:p>
          <a:p>
            <a:pPr lvl="1"/>
            <a:r>
              <a:rPr lang="en-US" dirty="0" smtClean="0"/>
              <a:t>Expand </a:t>
            </a:r>
            <a:r>
              <a:rPr lang="en-US" dirty="0"/>
              <a:t>M</a:t>
            </a:r>
            <a:r>
              <a:rPr lang="en-US" dirty="0" smtClean="0"/>
              <a:t>y Results</a:t>
            </a:r>
          </a:p>
          <a:p>
            <a:pPr lvl="2"/>
            <a:r>
              <a:rPr lang="en-US" dirty="0" smtClean="0"/>
              <a:t>Accessing content through ILL</a:t>
            </a:r>
          </a:p>
          <a:p>
            <a:pPr lvl="1"/>
            <a:r>
              <a:rPr lang="en-US" dirty="0" smtClean="0"/>
              <a:t>Holds &amp; Recalls</a:t>
            </a:r>
          </a:p>
          <a:p>
            <a:pPr lvl="1"/>
            <a:r>
              <a:rPr lang="en-US" dirty="0" smtClean="0"/>
              <a:t>Locations</a:t>
            </a:r>
          </a:p>
          <a:p>
            <a:endParaRPr lang="en-US" dirty="0"/>
          </a:p>
        </p:txBody>
      </p:sp>
    </p:spTree>
    <p:extLst>
      <p:ext uri="{BB962C8B-B14F-4D97-AF65-F5344CB8AC3E}">
        <p14:creationId xmlns:p14="http://schemas.microsoft.com/office/powerpoint/2010/main" val="16318406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 3</a:t>
            </a:r>
            <a:endParaRPr lang="en-US" dirty="0"/>
          </a:p>
        </p:txBody>
      </p:sp>
      <p:sp>
        <p:nvSpPr>
          <p:cNvPr id="3" name="Content Placeholder 2"/>
          <p:cNvSpPr>
            <a:spLocks noGrp="1"/>
          </p:cNvSpPr>
          <p:nvPr>
            <p:ph idx="1"/>
          </p:nvPr>
        </p:nvSpPr>
        <p:spPr/>
        <p:txBody>
          <a:bodyPr>
            <a:normAutofit/>
          </a:bodyPr>
          <a:lstStyle/>
          <a:p>
            <a:r>
              <a:rPr lang="en-US" dirty="0"/>
              <a:t>Expand My Results</a:t>
            </a:r>
          </a:p>
          <a:p>
            <a:pPr lvl="1"/>
            <a:r>
              <a:rPr lang="en-US" dirty="0" smtClean="0"/>
              <a:t>The Implementation team decided, when searching Primo Central, to </a:t>
            </a:r>
            <a:r>
              <a:rPr lang="en-US" dirty="0"/>
              <a:t>only </a:t>
            </a:r>
            <a:r>
              <a:rPr lang="en-US" dirty="0" smtClean="0"/>
              <a:t>return items Tulane had access to.</a:t>
            </a:r>
          </a:p>
          <a:p>
            <a:pPr lvl="1"/>
            <a:r>
              <a:rPr lang="en-US" dirty="0"/>
              <a:t>To access other </a:t>
            </a:r>
            <a:r>
              <a:rPr lang="en-US" dirty="0" smtClean="0"/>
              <a:t>items in Primo Central, </a:t>
            </a:r>
            <a:r>
              <a:rPr lang="en-US" dirty="0"/>
              <a:t>patrons need to check the “Expand My Results” box, then click “Services”, then select the correct ILL </a:t>
            </a:r>
            <a:r>
              <a:rPr lang="en-US" dirty="0" smtClean="0"/>
              <a:t>link</a:t>
            </a:r>
            <a:endParaRPr lang="en-US" dirty="0"/>
          </a:p>
        </p:txBody>
      </p:sp>
    </p:spTree>
    <p:extLst>
      <p:ext uri="{BB962C8B-B14F-4D97-AF65-F5344CB8AC3E}">
        <p14:creationId xmlns:p14="http://schemas.microsoft.com/office/powerpoint/2010/main" val="26956539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 3</a:t>
            </a:r>
            <a:endParaRPr lang="en-US" dirty="0"/>
          </a:p>
        </p:txBody>
      </p:sp>
      <p:sp>
        <p:nvSpPr>
          <p:cNvPr id="3" name="Content Placeholder 2"/>
          <p:cNvSpPr>
            <a:spLocks noGrp="1"/>
          </p:cNvSpPr>
          <p:nvPr>
            <p:ph idx="1"/>
          </p:nvPr>
        </p:nvSpPr>
        <p:spPr/>
        <p:txBody>
          <a:bodyPr>
            <a:normAutofit/>
          </a:bodyPr>
          <a:lstStyle/>
          <a:p>
            <a:r>
              <a:rPr lang="en-US" dirty="0"/>
              <a:t>Expand My Results</a:t>
            </a:r>
          </a:p>
          <a:p>
            <a:pPr lvl="1"/>
            <a:r>
              <a:rPr lang="en-US" dirty="0" smtClean="0"/>
              <a:t>All had extreme difficulty </a:t>
            </a:r>
            <a:r>
              <a:rPr lang="en-US" dirty="0"/>
              <a:t>recognizing “Expand My Results</a:t>
            </a:r>
            <a:r>
              <a:rPr lang="en-US" dirty="0" smtClean="0"/>
              <a:t>”</a:t>
            </a:r>
          </a:p>
          <a:p>
            <a:pPr lvl="1"/>
            <a:r>
              <a:rPr lang="en-US" dirty="0" smtClean="0"/>
              <a:t>Many clicked everything else on the page</a:t>
            </a:r>
          </a:p>
          <a:p>
            <a:pPr lvl="1"/>
            <a:r>
              <a:rPr lang="en-US" dirty="0" smtClean="0"/>
              <a:t>I had to directly tell several people to click on it </a:t>
            </a:r>
          </a:p>
          <a:p>
            <a:pPr lvl="1"/>
            <a:r>
              <a:rPr lang="en-US" dirty="0" smtClean="0"/>
              <a:t>“I </a:t>
            </a:r>
            <a:r>
              <a:rPr lang="en-US" dirty="0"/>
              <a:t>probably would go to Google right </a:t>
            </a:r>
            <a:r>
              <a:rPr lang="en-US" dirty="0" smtClean="0"/>
              <a:t>now”</a:t>
            </a:r>
          </a:p>
          <a:p>
            <a:pPr lvl="1"/>
            <a:r>
              <a:rPr lang="en-US" dirty="0">
                <a:hlinkClick r:id="rId2"/>
              </a:rPr>
              <a:t>Library.tulane.edu</a:t>
            </a:r>
            <a:endParaRPr lang="en-US" dirty="0"/>
          </a:p>
          <a:p>
            <a:pPr marL="457200" lvl="1" indent="0">
              <a:buNone/>
            </a:pPr>
            <a:endParaRPr lang="en-US" dirty="0" smtClean="0"/>
          </a:p>
          <a:p>
            <a:endParaRPr lang="en-US" dirty="0"/>
          </a:p>
        </p:txBody>
      </p:sp>
    </p:spTree>
    <p:extLst>
      <p:ext uri="{BB962C8B-B14F-4D97-AF65-F5344CB8AC3E}">
        <p14:creationId xmlns:p14="http://schemas.microsoft.com/office/powerpoint/2010/main" val="10458536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 4</a:t>
            </a:r>
            <a:endParaRPr lang="en-US" dirty="0"/>
          </a:p>
        </p:txBody>
      </p:sp>
      <p:sp>
        <p:nvSpPr>
          <p:cNvPr id="3" name="Content Placeholder 2"/>
          <p:cNvSpPr>
            <a:spLocks noGrp="1"/>
          </p:cNvSpPr>
          <p:nvPr>
            <p:ph idx="1"/>
          </p:nvPr>
        </p:nvSpPr>
        <p:spPr>
          <a:xfrm>
            <a:off x="457200" y="1600201"/>
            <a:ext cx="8229600" cy="1142999"/>
          </a:xfrm>
        </p:spPr>
        <p:txBody>
          <a:bodyPr>
            <a:normAutofit/>
          </a:bodyPr>
          <a:lstStyle/>
          <a:p>
            <a:r>
              <a:rPr lang="en-US" dirty="0" smtClean="0"/>
              <a:t>Patron ratings (1 to 10 - highest)</a:t>
            </a:r>
            <a:endParaRPr lang="en-US" dirty="0"/>
          </a:p>
          <a:p>
            <a:pPr marL="457200" lvl="1" indent="0">
              <a:buNone/>
            </a:pPr>
            <a:r>
              <a:rPr lang="en-US" dirty="0" smtClean="0"/>
              <a:t> </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4782565"/>
              </p:ext>
            </p:extLst>
          </p:nvPr>
        </p:nvGraphicFramePr>
        <p:xfrm>
          <a:off x="838200" y="2438400"/>
          <a:ext cx="7086600" cy="3322320"/>
        </p:xfrm>
        <a:graphic>
          <a:graphicData uri="http://schemas.openxmlformats.org/drawingml/2006/table">
            <a:tbl>
              <a:tblPr firstRow="1" firstCol="1" bandRow="1">
                <a:tableStyleId>{5C22544A-7EE6-4342-B048-85BDC9FD1C3A}</a:tableStyleId>
              </a:tblPr>
              <a:tblGrid>
                <a:gridCol w="2209800"/>
                <a:gridCol w="1828800"/>
                <a:gridCol w="3048000"/>
              </a:tblGrid>
              <a:tr h="762000">
                <a:tc>
                  <a:txBody>
                    <a:bodyPr/>
                    <a:lstStyle/>
                    <a:p>
                      <a:pPr marL="0" marR="0">
                        <a:lnSpc>
                          <a:spcPct val="200000"/>
                        </a:lnSpc>
                        <a:spcBef>
                          <a:spcPts val="0"/>
                        </a:spcBef>
                        <a:spcAft>
                          <a:spcPts val="0"/>
                        </a:spcAft>
                      </a:pPr>
                      <a:r>
                        <a:rPr lang="en-US" sz="2400" dirty="0" smtClean="0">
                          <a:effectLst/>
                        </a:rPr>
                        <a:t>Patron Group</a:t>
                      </a:r>
                      <a:endParaRPr lang="en-US" sz="2400" dirty="0">
                        <a:effectLst/>
                        <a:latin typeface="Arial"/>
                        <a:ea typeface="Times New Roman"/>
                        <a:cs typeface="Times New Roman"/>
                      </a:endParaRPr>
                    </a:p>
                  </a:txBody>
                  <a:tcPr marL="68580" marR="68580" marT="0" marB="0"/>
                </a:tc>
                <a:tc>
                  <a:txBody>
                    <a:bodyPr/>
                    <a:lstStyle/>
                    <a:p>
                      <a:pPr marL="0" marR="0">
                        <a:lnSpc>
                          <a:spcPct val="200000"/>
                        </a:lnSpc>
                        <a:spcBef>
                          <a:spcPts val="0"/>
                        </a:spcBef>
                        <a:spcAft>
                          <a:spcPts val="0"/>
                        </a:spcAft>
                      </a:pPr>
                      <a:r>
                        <a:rPr lang="en-US" sz="2400" dirty="0" smtClean="0">
                          <a:effectLst/>
                        </a:rPr>
                        <a:t>Usability</a:t>
                      </a:r>
                      <a:endParaRPr lang="en-US" sz="2400" dirty="0">
                        <a:effectLst/>
                        <a:latin typeface="Arial"/>
                        <a:ea typeface="Times New Roman"/>
                        <a:cs typeface="Times New Roman"/>
                      </a:endParaRPr>
                    </a:p>
                  </a:txBody>
                  <a:tcPr marL="68580" marR="68580" marT="0" marB="0"/>
                </a:tc>
                <a:tc>
                  <a:txBody>
                    <a:bodyPr/>
                    <a:lstStyle/>
                    <a:p>
                      <a:pPr marL="0" marR="0">
                        <a:lnSpc>
                          <a:spcPct val="200000"/>
                        </a:lnSpc>
                        <a:spcBef>
                          <a:spcPts val="0"/>
                        </a:spcBef>
                        <a:spcAft>
                          <a:spcPts val="0"/>
                        </a:spcAft>
                      </a:pPr>
                      <a:r>
                        <a:rPr lang="en-US" sz="2400" dirty="0" smtClean="0">
                          <a:effectLst/>
                        </a:rPr>
                        <a:t>Quality of Results</a:t>
                      </a:r>
                      <a:endParaRPr lang="en-US" sz="2400" dirty="0">
                        <a:effectLst/>
                        <a:latin typeface="Arial"/>
                        <a:ea typeface="Times New Roman"/>
                        <a:cs typeface="Times New Roman"/>
                      </a:endParaRPr>
                    </a:p>
                  </a:txBody>
                  <a:tcPr marL="68580" marR="68580" marT="0" marB="0"/>
                </a:tc>
              </a:tr>
              <a:tr h="737347">
                <a:tc>
                  <a:txBody>
                    <a:bodyPr/>
                    <a:lstStyle/>
                    <a:p>
                      <a:pPr marL="0" marR="0">
                        <a:lnSpc>
                          <a:spcPct val="200000"/>
                        </a:lnSpc>
                        <a:spcBef>
                          <a:spcPts val="0"/>
                        </a:spcBef>
                        <a:spcAft>
                          <a:spcPts val="0"/>
                        </a:spcAft>
                      </a:pPr>
                      <a:r>
                        <a:rPr lang="en-US" sz="1800" dirty="0" smtClean="0">
                          <a:effectLst/>
                        </a:rPr>
                        <a:t>Undergraduates</a:t>
                      </a:r>
                      <a:endParaRPr lang="en-US" sz="1800" dirty="0">
                        <a:effectLst/>
                        <a:latin typeface="Arial"/>
                        <a:ea typeface="Times New Roman"/>
                        <a:cs typeface="Times New Roman"/>
                      </a:endParaRPr>
                    </a:p>
                  </a:txBody>
                  <a:tcPr marL="68580" marR="68580" marT="0" marB="0"/>
                </a:tc>
                <a:tc>
                  <a:txBody>
                    <a:bodyPr/>
                    <a:lstStyle/>
                    <a:p>
                      <a:pPr marL="0" marR="0" algn="r">
                        <a:lnSpc>
                          <a:spcPct val="200000"/>
                        </a:lnSpc>
                        <a:spcBef>
                          <a:spcPts val="0"/>
                        </a:spcBef>
                        <a:spcAft>
                          <a:spcPts val="0"/>
                        </a:spcAft>
                      </a:pPr>
                      <a:r>
                        <a:rPr lang="en-US" sz="2800" dirty="0">
                          <a:effectLst/>
                          <a:latin typeface="Arial"/>
                          <a:ea typeface="Times New Roman"/>
                          <a:cs typeface="Times New Roman"/>
                        </a:rPr>
                        <a:t>7.5</a:t>
                      </a:r>
                    </a:p>
                  </a:txBody>
                  <a:tcPr marL="68580" marR="68580" marT="0" marB="0"/>
                </a:tc>
                <a:tc>
                  <a:txBody>
                    <a:bodyPr/>
                    <a:lstStyle/>
                    <a:p>
                      <a:pPr marL="0" marR="0" algn="r">
                        <a:lnSpc>
                          <a:spcPct val="200000"/>
                        </a:lnSpc>
                        <a:spcBef>
                          <a:spcPts val="0"/>
                        </a:spcBef>
                        <a:spcAft>
                          <a:spcPts val="0"/>
                        </a:spcAft>
                      </a:pPr>
                      <a:r>
                        <a:rPr lang="en-US" sz="2800" dirty="0">
                          <a:effectLst/>
                          <a:latin typeface="Arial"/>
                          <a:ea typeface="Times New Roman"/>
                          <a:cs typeface="Times New Roman"/>
                        </a:rPr>
                        <a:t>8.2</a:t>
                      </a:r>
                    </a:p>
                  </a:txBody>
                  <a:tcPr marL="68580" marR="68580" marT="0" marB="0"/>
                </a:tc>
              </a:tr>
              <a:tr h="737347">
                <a:tc>
                  <a:txBody>
                    <a:bodyPr/>
                    <a:lstStyle/>
                    <a:p>
                      <a:pPr marL="0" marR="0">
                        <a:lnSpc>
                          <a:spcPct val="200000"/>
                        </a:lnSpc>
                        <a:spcBef>
                          <a:spcPts val="0"/>
                        </a:spcBef>
                        <a:spcAft>
                          <a:spcPts val="0"/>
                        </a:spcAft>
                      </a:pPr>
                      <a:r>
                        <a:rPr lang="en-US" sz="1800" dirty="0" smtClean="0">
                          <a:effectLst/>
                        </a:rPr>
                        <a:t>Graduates</a:t>
                      </a:r>
                      <a:endParaRPr lang="en-US" sz="1800" dirty="0">
                        <a:effectLst/>
                        <a:latin typeface="Arial"/>
                        <a:ea typeface="Times New Roman"/>
                        <a:cs typeface="Times New Roman"/>
                      </a:endParaRPr>
                    </a:p>
                  </a:txBody>
                  <a:tcPr marL="68580" marR="68580" marT="0" marB="0"/>
                </a:tc>
                <a:tc>
                  <a:txBody>
                    <a:bodyPr/>
                    <a:lstStyle/>
                    <a:p>
                      <a:pPr marL="0" marR="0" algn="r">
                        <a:lnSpc>
                          <a:spcPct val="200000"/>
                        </a:lnSpc>
                        <a:spcBef>
                          <a:spcPts val="0"/>
                        </a:spcBef>
                        <a:spcAft>
                          <a:spcPts val="0"/>
                        </a:spcAft>
                      </a:pPr>
                      <a:r>
                        <a:rPr lang="en-US" sz="2800" dirty="0">
                          <a:effectLst/>
                          <a:latin typeface="Arial"/>
                          <a:ea typeface="Times New Roman"/>
                          <a:cs typeface="Times New Roman"/>
                        </a:rPr>
                        <a:t>8.0</a:t>
                      </a:r>
                    </a:p>
                  </a:txBody>
                  <a:tcPr marL="68580" marR="68580" marT="0" marB="0"/>
                </a:tc>
                <a:tc>
                  <a:txBody>
                    <a:bodyPr/>
                    <a:lstStyle/>
                    <a:p>
                      <a:pPr marL="0" marR="0" algn="r">
                        <a:lnSpc>
                          <a:spcPct val="200000"/>
                        </a:lnSpc>
                        <a:spcBef>
                          <a:spcPts val="0"/>
                        </a:spcBef>
                        <a:spcAft>
                          <a:spcPts val="0"/>
                        </a:spcAft>
                      </a:pPr>
                      <a:r>
                        <a:rPr lang="en-US" sz="2800" dirty="0">
                          <a:effectLst/>
                          <a:latin typeface="Arial"/>
                          <a:ea typeface="Times New Roman"/>
                          <a:cs typeface="Times New Roman"/>
                        </a:rPr>
                        <a:t>8.8</a:t>
                      </a:r>
                    </a:p>
                  </a:txBody>
                  <a:tcPr marL="68580" marR="68580" marT="0" marB="0"/>
                </a:tc>
              </a:tr>
              <a:tr h="737347">
                <a:tc>
                  <a:txBody>
                    <a:bodyPr/>
                    <a:lstStyle/>
                    <a:p>
                      <a:pPr marL="0" marR="0">
                        <a:lnSpc>
                          <a:spcPct val="200000"/>
                        </a:lnSpc>
                        <a:spcBef>
                          <a:spcPts val="0"/>
                        </a:spcBef>
                        <a:spcAft>
                          <a:spcPts val="0"/>
                        </a:spcAft>
                      </a:pPr>
                      <a:r>
                        <a:rPr lang="en-US" sz="1800" dirty="0" smtClean="0">
                          <a:effectLst/>
                        </a:rPr>
                        <a:t>Faculty</a:t>
                      </a:r>
                      <a:endParaRPr lang="en-US" sz="1800" dirty="0">
                        <a:effectLst/>
                        <a:latin typeface="Arial"/>
                        <a:ea typeface="Times New Roman"/>
                        <a:cs typeface="Times New Roman"/>
                      </a:endParaRPr>
                    </a:p>
                  </a:txBody>
                  <a:tcPr marL="68580" marR="68580" marT="0" marB="0"/>
                </a:tc>
                <a:tc>
                  <a:txBody>
                    <a:bodyPr/>
                    <a:lstStyle/>
                    <a:p>
                      <a:pPr marL="0" marR="0" algn="r">
                        <a:lnSpc>
                          <a:spcPct val="200000"/>
                        </a:lnSpc>
                        <a:spcBef>
                          <a:spcPts val="0"/>
                        </a:spcBef>
                        <a:spcAft>
                          <a:spcPts val="0"/>
                        </a:spcAft>
                      </a:pPr>
                      <a:r>
                        <a:rPr lang="en-US" sz="2800">
                          <a:effectLst/>
                          <a:latin typeface="Arial"/>
                          <a:ea typeface="Times New Roman"/>
                          <a:cs typeface="Times New Roman"/>
                        </a:rPr>
                        <a:t>7.8</a:t>
                      </a:r>
                    </a:p>
                  </a:txBody>
                  <a:tcPr marL="68580" marR="68580" marT="0" marB="0"/>
                </a:tc>
                <a:tc>
                  <a:txBody>
                    <a:bodyPr/>
                    <a:lstStyle/>
                    <a:p>
                      <a:pPr marL="0" marR="0" algn="r">
                        <a:lnSpc>
                          <a:spcPct val="200000"/>
                        </a:lnSpc>
                        <a:spcBef>
                          <a:spcPts val="0"/>
                        </a:spcBef>
                        <a:spcAft>
                          <a:spcPts val="0"/>
                        </a:spcAft>
                      </a:pPr>
                      <a:r>
                        <a:rPr lang="en-US" sz="2800" dirty="0">
                          <a:effectLst/>
                          <a:latin typeface="Arial"/>
                          <a:ea typeface="Times New Roman"/>
                          <a:cs typeface="Times New Roman"/>
                        </a:rPr>
                        <a:t>7.8</a:t>
                      </a:r>
                    </a:p>
                  </a:txBody>
                  <a:tcPr marL="68580" marR="68580" marT="0" marB="0"/>
                </a:tc>
              </a:tr>
            </a:tbl>
          </a:graphicData>
        </a:graphic>
      </p:graphicFrame>
    </p:spTree>
    <p:extLst>
      <p:ext uri="{BB962C8B-B14F-4D97-AF65-F5344CB8AC3E}">
        <p14:creationId xmlns:p14="http://schemas.microsoft.com/office/powerpoint/2010/main" val="112309119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we’ve done</a:t>
            </a:r>
            <a:endParaRPr lang="en-US" dirty="0"/>
          </a:p>
        </p:txBody>
      </p:sp>
      <p:sp>
        <p:nvSpPr>
          <p:cNvPr id="3" name="Content Placeholder 2"/>
          <p:cNvSpPr>
            <a:spLocks noGrp="1"/>
          </p:cNvSpPr>
          <p:nvPr>
            <p:ph idx="1"/>
          </p:nvPr>
        </p:nvSpPr>
        <p:spPr/>
        <p:txBody>
          <a:bodyPr/>
          <a:lstStyle/>
          <a:p>
            <a:r>
              <a:rPr lang="en-US" dirty="0" smtClean="0"/>
              <a:t>Changes we’ve made based on</a:t>
            </a:r>
          </a:p>
          <a:p>
            <a:pPr lvl="1"/>
            <a:r>
              <a:rPr lang="en-US" dirty="0"/>
              <a:t>Task force to improve the SFX display in Primo, then change Expand my Results functionality</a:t>
            </a:r>
          </a:p>
          <a:p>
            <a:pPr lvl="1"/>
            <a:r>
              <a:rPr lang="en-US" dirty="0"/>
              <a:t>Added notes to recall &amp; hold page</a:t>
            </a:r>
          </a:p>
          <a:p>
            <a:pPr lvl="1"/>
            <a:r>
              <a:rPr lang="en-US" dirty="0" smtClean="0"/>
              <a:t>Formed Primo Oversight Committee to continue to analyze results and suggest improvements</a:t>
            </a:r>
          </a:p>
        </p:txBody>
      </p:sp>
    </p:spTree>
    <p:extLst>
      <p:ext uri="{BB962C8B-B14F-4D97-AF65-F5344CB8AC3E}">
        <p14:creationId xmlns:p14="http://schemas.microsoft.com/office/powerpoint/2010/main" val="171880313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 info</a:t>
            </a:r>
            <a:endParaRPr lang="en-US" dirty="0"/>
          </a:p>
        </p:txBody>
      </p:sp>
      <p:sp>
        <p:nvSpPr>
          <p:cNvPr id="3" name="Content Placeholder 2"/>
          <p:cNvSpPr>
            <a:spLocks noGrp="1"/>
          </p:cNvSpPr>
          <p:nvPr>
            <p:ph idx="1"/>
          </p:nvPr>
        </p:nvSpPr>
        <p:spPr/>
        <p:txBody>
          <a:bodyPr>
            <a:normAutofit/>
          </a:bodyPr>
          <a:lstStyle/>
          <a:p>
            <a:r>
              <a:rPr lang="en-US" dirty="0" smtClean="0"/>
              <a:t>“</a:t>
            </a:r>
            <a:r>
              <a:rPr lang="en-US" dirty="0"/>
              <a:t>A Usability Test of a Web Scale Discovery System at an Academic </a:t>
            </a:r>
            <a:r>
              <a:rPr lang="en-US" dirty="0" smtClean="0"/>
              <a:t>Library.” College </a:t>
            </a:r>
            <a:r>
              <a:rPr lang="en-US" dirty="0"/>
              <a:t>&amp; Undergraduate </a:t>
            </a:r>
            <a:r>
              <a:rPr lang="en-US" dirty="0" smtClean="0"/>
              <a:t>Libraries (tentatively slated for Summer </a:t>
            </a:r>
            <a:r>
              <a:rPr lang="en-US" dirty="0"/>
              <a:t>publication - Will send announcement to Primo </a:t>
            </a:r>
            <a:r>
              <a:rPr lang="en-US" dirty="0" err="1" smtClean="0"/>
              <a:t>Listserve</a:t>
            </a:r>
            <a:r>
              <a:rPr lang="en-US" dirty="0" smtClean="0"/>
              <a:t> and provide pre-print)</a:t>
            </a:r>
            <a:endParaRPr lang="en-US" dirty="0"/>
          </a:p>
          <a:p>
            <a:r>
              <a:rPr lang="en-US" dirty="0" smtClean="0"/>
              <a:t>The usage data and survey results are available on </a:t>
            </a:r>
            <a:r>
              <a:rPr lang="en-US" dirty="0" smtClean="0">
                <a:hlinkClick r:id="rId3"/>
              </a:rPr>
              <a:t>Google Docs</a:t>
            </a:r>
            <a:endParaRPr lang="en-US" dirty="0" smtClean="0"/>
          </a:p>
        </p:txBody>
      </p:sp>
    </p:spTree>
    <p:extLst>
      <p:ext uri="{BB962C8B-B14F-4D97-AF65-F5344CB8AC3E}">
        <p14:creationId xmlns:p14="http://schemas.microsoft.com/office/powerpoint/2010/main" val="1152504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Implementation</a:t>
            </a:r>
            <a:endParaRPr lang="en-US" dirty="0"/>
          </a:p>
        </p:txBody>
      </p:sp>
      <p:sp>
        <p:nvSpPr>
          <p:cNvPr id="3" name="Content Placeholder 2"/>
          <p:cNvSpPr>
            <a:spLocks noGrp="1"/>
          </p:cNvSpPr>
          <p:nvPr>
            <p:ph idx="1"/>
          </p:nvPr>
        </p:nvSpPr>
        <p:spPr/>
        <p:txBody>
          <a:bodyPr/>
          <a:lstStyle/>
          <a:p>
            <a:r>
              <a:rPr lang="en-US" dirty="0" smtClean="0"/>
              <a:t>Implemented Primo  (with Primo Central) simultaneously with switching to a hosted environment with Voyager, </a:t>
            </a:r>
            <a:r>
              <a:rPr lang="en-US" dirty="0" err="1" smtClean="0"/>
              <a:t>MetaLib</a:t>
            </a:r>
            <a:r>
              <a:rPr lang="en-US" dirty="0" smtClean="0"/>
              <a:t> and SFX, all between June and August!</a:t>
            </a:r>
          </a:p>
          <a:p>
            <a:r>
              <a:rPr lang="en-US" dirty="0" smtClean="0"/>
              <a:t>This tight deadline hampered our marketing and </a:t>
            </a:r>
            <a:r>
              <a:rPr lang="en-US" dirty="0"/>
              <a:t>t</a:t>
            </a:r>
            <a:r>
              <a:rPr lang="en-US" dirty="0" smtClean="0"/>
              <a:t>raining efforts, and prevented us from conducting usability testing prior to launch (no system to test)</a:t>
            </a:r>
            <a:endParaRPr lang="en-US" dirty="0"/>
          </a:p>
        </p:txBody>
      </p:sp>
    </p:spTree>
    <p:extLst>
      <p:ext uri="{BB962C8B-B14F-4D97-AF65-F5344CB8AC3E}">
        <p14:creationId xmlns:p14="http://schemas.microsoft.com/office/powerpoint/2010/main" val="25128140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Implementation Committee was formed to manage this multi-faceted project (Public Services, Tech Services, and IT)</a:t>
            </a:r>
          </a:p>
          <a:p>
            <a:r>
              <a:rPr lang="en-US" dirty="0" smtClean="0"/>
              <a:t>Subcommittees were formed to tackle specific aspects, such as Marketing, Training, Voyager Migration, SFX Migration, and a User Assessment </a:t>
            </a:r>
            <a:r>
              <a:rPr lang="en-US" dirty="0"/>
              <a:t>subcommittee</a:t>
            </a:r>
            <a:endParaRPr lang="en-US" dirty="0" smtClean="0"/>
          </a:p>
          <a:p>
            <a:endParaRPr lang="en-US" dirty="0"/>
          </a:p>
        </p:txBody>
      </p:sp>
      <p:sp>
        <p:nvSpPr>
          <p:cNvPr id="6" name="Title 1"/>
          <p:cNvSpPr>
            <a:spLocks noGrp="1"/>
          </p:cNvSpPr>
          <p:nvPr>
            <p:ph type="title"/>
          </p:nvPr>
        </p:nvSpPr>
        <p:spPr>
          <a:xfrm>
            <a:off x="457200" y="274638"/>
            <a:ext cx="8229600" cy="1143000"/>
          </a:xfrm>
        </p:spPr>
        <p:txBody>
          <a:bodyPr>
            <a:normAutofit/>
          </a:bodyPr>
          <a:lstStyle/>
          <a:p>
            <a:r>
              <a:rPr lang="en-US" dirty="0" smtClean="0"/>
              <a:t>The Implementation</a:t>
            </a:r>
            <a:endParaRPr lang="en-US" dirty="0"/>
          </a:p>
        </p:txBody>
      </p:sp>
    </p:spTree>
    <p:extLst>
      <p:ext uri="{BB962C8B-B14F-4D97-AF65-F5344CB8AC3E}">
        <p14:creationId xmlns:p14="http://schemas.microsoft.com/office/powerpoint/2010/main" val="3773609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p:spPr>
        <p:txBody>
          <a:bodyPr>
            <a:normAutofit/>
          </a:bodyPr>
          <a:lstStyle/>
          <a:p>
            <a:r>
              <a:rPr lang="en-US" dirty="0" smtClean="0"/>
              <a:t>The Implementation</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600200"/>
            <a:ext cx="6903821" cy="302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914400" y="4953000"/>
            <a:ext cx="6419592" cy="1077218"/>
          </a:xfrm>
          <a:prstGeom prst="rect">
            <a:avLst/>
          </a:prstGeom>
          <a:noFill/>
        </p:spPr>
        <p:txBody>
          <a:bodyPr wrap="square" rtlCol="0">
            <a:spAutoFit/>
          </a:bodyPr>
          <a:lstStyle/>
          <a:p>
            <a:r>
              <a:rPr lang="en-US" sz="3200" dirty="0"/>
              <a:t>Compromise: looks like </a:t>
            </a:r>
            <a:r>
              <a:rPr lang="en-US" sz="3200" dirty="0" smtClean="0"/>
              <a:t>single </a:t>
            </a:r>
            <a:r>
              <a:rPr lang="en-US" sz="3200" dirty="0"/>
              <a:t>search, but acts like a tabbed search</a:t>
            </a:r>
          </a:p>
        </p:txBody>
      </p:sp>
    </p:spTree>
    <p:extLst>
      <p:ext uri="{BB962C8B-B14F-4D97-AF65-F5344CB8AC3E}">
        <p14:creationId xmlns:p14="http://schemas.microsoft.com/office/powerpoint/2010/main" val="32707300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Testing Overview</a:t>
            </a:r>
            <a:endParaRPr lang="en-US" dirty="0"/>
          </a:p>
        </p:txBody>
      </p:sp>
      <p:sp>
        <p:nvSpPr>
          <p:cNvPr id="3" name="Content Placeholder 2"/>
          <p:cNvSpPr>
            <a:spLocks noGrp="1"/>
          </p:cNvSpPr>
          <p:nvPr>
            <p:ph idx="1"/>
          </p:nvPr>
        </p:nvSpPr>
        <p:spPr/>
        <p:txBody>
          <a:bodyPr/>
          <a:lstStyle/>
          <a:p>
            <a:r>
              <a:rPr lang="en-US" dirty="0" smtClean="0"/>
              <a:t>User Assessment Sub-Committee employed three methods:</a:t>
            </a:r>
          </a:p>
          <a:p>
            <a:pPr lvl="1"/>
            <a:r>
              <a:rPr lang="en-US" dirty="0"/>
              <a:t>Data </a:t>
            </a:r>
            <a:r>
              <a:rPr lang="en-US" dirty="0" smtClean="0"/>
              <a:t>Collection (compared statistics, e.g. searches, </a:t>
            </a:r>
            <a:r>
              <a:rPr lang="en-US" dirty="0" err="1" smtClean="0"/>
              <a:t>circ</a:t>
            </a:r>
            <a:r>
              <a:rPr lang="en-US" dirty="0" smtClean="0"/>
              <a:t>, ILL, downloads, before and after)</a:t>
            </a:r>
            <a:endParaRPr lang="en-US" dirty="0"/>
          </a:p>
          <a:p>
            <a:pPr lvl="1"/>
            <a:r>
              <a:rPr lang="en-US" dirty="0"/>
              <a:t>Survey </a:t>
            </a:r>
            <a:r>
              <a:rPr lang="en-US" dirty="0" smtClean="0"/>
              <a:t>(Survey Monkey, published on web site)</a:t>
            </a:r>
            <a:endParaRPr lang="en-US" dirty="0"/>
          </a:p>
          <a:p>
            <a:pPr lvl="1"/>
            <a:r>
              <a:rPr lang="en-US" dirty="0"/>
              <a:t>Usability </a:t>
            </a:r>
            <a:r>
              <a:rPr lang="en-US" dirty="0" smtClean="0"/>
              <a:t>Testing </a:t>
            </a:r>
            <a:endParaRPr lang="en-US" dirty="0"/>
          </a:p>
          <a:p>
            <a:endParaRPr lang="en-US" dirty="0"/>
          </a:p>
        </p:txBody>
      </p:sp>
    </p:spTree>
    <p:extLst>
      <p:ext uri="{BB962C8B-B14F-4D97-AF65-F5344CB8AC3E}">
        <p14:creationId xmlns:p14="http://schemas.microsoft.com/office/powerpoint/2010/main" val="28859685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Data Collection</a:t>
            </a:r>
            <a:endParaRPr lang="en-US" dirty="0"/>
          </a:p>
        </p:txBody>
      </p:sp>
      <p:sp>
        <p:nvSpPr>
          <p:cNvPr id="3" name="Content Placeholder 2"/>
          <p:cNvSpPr>
            <a:spLocks noGrp="1"/>
          </p:cNvSpPr>
          <p:nvPr>
            <p:ph idx="1"/>
          </p:nvPr>
        </p:nvSpPr>
        <p:spPr>
          <a:xfrm>
            <a:off x="457200" y="1600201"/>
            <a:ext cx="8229600" cy="1371600"/>
          </a:xfrm>
        </p:spPr>
        <p:txBody>
          <a:bodyPr>
            <a:normAutofit/>
          </a:bodyPr>
          <a:lstStyle/>
          <a:p>
            <a:r>
              <a:rPr lang="en-US" dirty="0"/>
              <a:t>Overall searches have </a:t>
            </a:r>
            <a:r>
              <a:rPr lang="en-US" dirty="0" smtClean="0"/>
              <a:t>increased</a:t>
            </a:r>
            <a:endParaRPr lang="en-US" dirty="0"/>
          </a:p>
          <a:p>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1347359512"/>
              </p:ext>
            </p:extLst>
          </p:nvPr>
        </p:nvGraphicFramePr>
        <p:xfrm>
          <a:off x="914400" y="2438400"/>
          <a:ext cx="7620001" cy="4036735"/>
        </p:xfrm>
        <a:graphic>
          <a:graphicData uri="http://schemas.openxmlformats.org/drawingml/2006/table">
            <a:tbl>
              <a:tblPr firstRow="1" firstCol="1" bandRow="1">
                <a:tableStyleId>{5C22544A-7EE6-4342-B048-85BDC9FD1C3A}</a:tableStyleId>
              </a:tblPr>
              <a:tblGrid>
                <a:gridCol w="2054833"/>
                <a:gridCol w="1969214"/>
                <a:gridCol w="2215519"/>
                <a:gridCol w="1380435"/>
              </a:tblGrid>
              <a:tr h="622975">
                <a:tc>
                  <a:txBody>
                    <a:bodyPr/>
                    <a:lstStyle/>
                    <a:p>
                      <a:pPr marL="0" marR="0">
                        <a:lnSpc>
                          <a:spcPct val="200000"/>
                        </a:lnSpc>
                        <a:spcBef>
                          <a:spcPts val="0"/>
                        </a:spcBef>
                        <a:spcAft>
                          <a:spcPts val="0"/>
                        </a:spcAft>
                      </a:pPr>
                      <a:r>
                        <a:rPr lang="en-US" sz="1200" dirty="0">
                          <a:effectLst/>
                        </a:rPr>
                        <a:t> </a:t>
                      </a:r>
                      <a:endParaRPr lang="en-US" sz="1200" dirty="0">
                        <a:effectLst/>
                        <a:latin typeface="Arial"/>
                        <a:ea typeface="Times New Roman"/>
                        <a:cs typeface="Times New Roman"/>
                      </a:endParaRPr>
                    </a:p>
                  </a:txBody>
                  <a:tcPr marL="68580" marR="68580" marT="0" marB="0"/>
                </a:tc>
                <a:tc>
                  <a:txBody>
                    <a:bodyPr/>
                    <a:lstStyle/>
                    <a:p>
                      <a:pPr marL="0" marR="0">
                        <a:lnSpc>
                          <a:spcPct val="200000"/>
                        </a:lnSpc>
                        <a:spcBef>
                          <a:spcPts val="0"/>
                        </a:spcBef>
                        <a:spcAft>
                          <a:spcPts val="0"/>
                        </a:spcAft>
                      </a:pPr>
                      <a:r>
                        <a:rPr lang="en-US" sz="2000" dirty="0" smtClean="0">
                          <a:effectLst/>
                        </a:rPr>
                        <a:t>Fall 2010</a:t>
                      </a:r>
                      <a:endParaRPr lang="en-US" sz="2000" dirty="0">
                        <a:effectLst/>
                        <a:latin typeface="Arial"/>
                        <a:ea typeface="Times New Roman"/>
                        <a:cs typeface="Times New Roman"/>
                      </a:endParaRPr>
                    </a:p>
                  </a:txBody>
                  <a:tcPr marL="68580" marR="68580" marT="0" marB="0"/>
                </a:tc>
                <a:tc>
                  <a:txBody>
                    <a:bodyPr/>
                    <a:lstStyle/>
                    <a:p>
                      <a:pPr marL="0" marR="0">
                        <a:lnSpc>
                          <a:spcPct val="200000"/>
                        </a:lnSpc>
                        <a:spcBef>
                          <a:spcPts val="0"/>
                        </a:spcBef>
                        <a:spcAft>
                          <a:spcPts val="0"/>
                        </a:spcAft>
                      </a:pPr>
                      <a:r>
                        <a:rPr lang="en-US" sz="2000" dirty="0" smtClean="0">
                          <a:effectLst/>
                          <a:latin typeface="+mn-lt"/>
                          <a:ea typeface="+mn-ea"/>
                          <a:cs typeface="+mn-cs"/>
                        </a:rPr>
                        <a:t>Fall</a:t>
                      </a:r>
                      <a:r>
                        <a:rPr lang="en-US" sz="2000" baseline="0" dirty="0" smtClean="0">
                          <a:effectLst/>
                          <a:latin typeface="+mn-lt"/>
                          <a:ea typeface="+mn-ea"/>
                          <a:cs typeface="+mn-cs"/>
                        </a:rPr>
                        <a:t> 2011</a:t>
                      </a:r>
                      <a:endParaRPr lang="en-US" sz="2000" dirty="0">
                        <a:effectLst/>
                        <a:latin typeface="Arial"/>
                        <a:ea typeface="Times New Roman"/>
                        <a:cs typeface="Times New Roman"/>
                      </a:endParaRPr>
                    </a:p>
                  </a:txBody>
                  <a:tcPr marL="68580" marR="68580" marT="0" marB="0"/>
                </a:tc>
                <a:tc>
                  <a:txBody>
                    <a:bodyPr/>
                    <a:lstStyle/>
                    <a:p>
                      <a:pPr marL="0" marR="0">
                        <a:lnSpc>
                          <a:spcPct val="200000"/>
                        </a:lnSpc>
                        <a:spcBef>
                          <a:spcPts val="0"/>
                        </a:spcBef>
                        <a:spcAft>
                          <a:spcPts val="0"/>
                        </a:spcAft>
                      </a:pPr>
                      <a:r>
                        <a:rPr lang="en-US" sz="2000" dirty="0">
                          <a:effectLst/>
                        </a:rPr>
                        <a:t>% </a:t>
                      </a:r>
                      <a:r>
                        <a:rPr lang="en-US" sz="2000" dirty="0" smtClean="0">
                          <a:effectLst/>
                        </a:rPr>
                        <a:t>Change</a:t>
                      </a:r>
                      <a:endParaRPr lang="en-US" sz="2000" dirty="0">
                        <a:effectLst/>
                        <a:latin typeface="Arial"/>
                        <a:ea typeface="Times New Roman"/>
                        <a:cs typeface="Times New Roman"/>
                      </a:endParaRPr>
                    </a:p>
                  </a:txBody>
                  <a:tcPr marL="68580" marR="68580" marT="0" marB="0"/>
                </a:tc>
              </a:tr>
              <a:tr h="622975">
                <a:tc>
                  <a:txBody>
                    <a:bodyPr/>
                    <a:lstStyle/>
                    <a:p>
                      <a:pPr marL="0" marR="0">
                        <a:lnSpc>
                          <a:spcPct val="200000"/>
                        </a:lnSpc>
                        <a:spcBef>
                          <a:spcPts val="0"/>
                        </a:spcBef>
                        <a:spcAft>
                          <a:spcPts val="0"/>
                        </a:spcAft>
                      </a:pPr>
                      <a:r>
                        <a:rPr lang="en-US" sz="1800" b="1" kern="1200" dirty="0" smtClean="0">
                          <a:solidFill>
                            <a:schemeClr val="lt1"/>
                          </a:solidFill>
                          <a:effectLst/>
                          <a:latin typeface="Arial"/>
                          <a:ea typeface="Times New Roman"/>
                          <a:cs typeface="Times New Roman"/>
                        </a:rPr>
                        <a:t>Voyager</a:t>
                      </a:r>
                      <a:endParaRPr lang="en-US" sz="1800" b="1" kern="1200" dirty="0">
                        <a:solidFill>
                          <a:schemeClr val="lt1"/>
                        </a:solidFill>
                        <a:effectLst/>
                        <a:latin typeface="Arial"/>
                        <a:ea typeface="Times New Roman"/>
                        <a:cs typeface="Times New Roman"/>
                      </a:endParaRPr>
                    </a:p>
                  </a:txBody>
                  <a:tcPr marL="68580" marR="68580" marT="0" marB="0"/>
                </a:tc>
                <a:tc>
                  <a:txBody>
                    <a:bodyPr/>
                    <a:lstStyle/>
                    <a:p>
                      <a:pPr marL="0" marR="0">
                        <a:lnSpc>
                          <a:spcPct val="200000"/>
                        </a:lnSpc>
                        <a:spcBef>
                          <a:spcPts val="0"/>
                        </a:spcBef>
                        <a:spcAft>
                          <a:spcPts val="0"/>
                        </a:spcAft>
                      </a:pPr>
                      <a:r>
                        <a:rPr lang="en-US" sz="2800" dirty="0" smtClean="0">
                          <a:effectLst/>
                        </a:rPr>
                        <a:t>312,180</a:t>
                      </a:r>
                      <a:endParaRPr lang="en-US" sz="2800" dirty="0">
                        <a:effectLst/>
                        <a:latin typeface="Arial"/>
                        <a:ea typeface="Times New Roman"/>
                        <a:cs typeface="Times New Roman"/>
                      </a:endParaRPr>
                    </a:p>
                  </a:txBody>
                  <a:tcPr marL="68580" marR="68580" marT="0" marB="0"/>
                </a:tc>
                <a:tc>
                  <a:txBody>
                    <a:bodyPr/>
                    <a:lstStyle/>
                    <a:p>
                      <a:pPr marL="0" marR="0">
                        <a:lnSpc>
                          <a:spcPct val="200000"/>
                        </a:lnSpc>
                        <a:spcBef>
                          <a:spcPts val="0"/>
                        </a:spcBef>
                        <a:spcAft>
                          <a:spcPts val="0"/>
                        </a:spcAft>
                      </a:pPr>
                      <a:r>
                        <a:rPr lang="en-US" sz="2800" dirty="0" smtClean="0">
                          <a:effectLst/>
                        </a:rPr>
                        <a:t>188,494</a:t>
                      </a:r>
                      <a:endParaRPr lang="en-US" sz="2800" dirty="0">
                        <a:effectLst/>
                        <a:latin typeface="Arial"/>
                        <a:ea typeface="Times New Roman"/>
                        <a:cs typeface="Times New Roman"/>
                      </a:endParaRPr>
                    </a:p>
                  </a:txBody>
                  <a:tcPr marL="68580" marR="68580" marT="0" marB="0"/>
                </a:tc>
                <a:tc>
                  <a:txBody>
                    <a:bodyPr/>
                    <a:lstStyle/>
                    <a:p>
                      <a:pPr marL="0" marR="0">
                        <a:lnSpc>
                          <a:spcPct val="200000"/>
                        </a:lnSpc>
                        <a:spcBef>
                          <a:spcPts val="0"/>
                        </a:spcBef>
                        <a:spcAft>
                          <a:spcPts val="0"/>
                        </a:spcAft>
                      </a:pPr>
                      <a:r>
                        <a:rPr lang="en-US" sz="2800" kern="1200" dirty="0">
                          <a:solidFill>
                            <a:schemeClr val="dk1"/>
                          </a:solidFill>
                          <a:effectLst/>
                          <a:latin typeface="+mn-lt"/>
                          <a:ea typeface="+mn-ea"/>
                          <a:cs typeface="+mn-cs"/>
                        </a:rPr>
                        <a:t>-</a:t>
                      </a:r>
                      <a:r>
                        <a:rPr lang="en-US" sz="2800" dirty="0" smtClean="0">
                          <a:effectLst/>
                          <a:latin typeface="+mn-lt"/>
                          <a:ea typeface="+mn-ea"/>
                          <a:cs typeface="+mn-cs"/>
                        </a:rPr>
                        <a:t>65.7</a:t>
                      </a:r>
                      <a:endParaRPr lang="en-US" sz="2800" dirty="0">
                        <a:effectLst/>
                        <a:latin typeface="Arial"/>
                        <a:ea typeface="Times New Roman"/>
                        <a:cs typeface="Times New Roman"/>
                      </a:endParaRPr>
                    </a:p>
                  </a:txBody>
                  <a:tcPr marL="68580" marR="68580" marT="0" marB="0"/>
                </a:tc>
              </a:tr>
              <a:tr h="622975">
                <a:tc>
                  <a:txBody>
                    <a:bodyPr/>
                    <a:lstStyle/>
                    <a:p>
                      <a:pPr marL="0" marR="0">
                        <a:lnSpc>
                          <a:spcPct val="200000"/>
                        </a:lnSpc>
                        <a:spcBef>
                          <a:spcPts val="0"/>
                        </a:spcBef>
                        <a:spcAft>
                          <a:spcPts val="0"/>
                        </a:spcAft>
                      </a:pPr>
                      <a:r>
                        <a:rPr lang="en-US" sz="1800" dirty="0" err="1" smtClean="0">
                          <a:effectLst/>
                          <a:latin typeface="Arial"/>
                          <a:ea typeface="Times New Roman"/>
                          <a:cs typeface="Times New Roman"/>
                        </a:rPr>
                        <a:t>Metalib</a:t>
                      </a:r>
                      <a:endParaRPr lang="en-US" sz="1800" dirty="0">
                        <a:effectLst/>
                        <a:latin typeface="Arial"/>
                        <a:ea typeface="Times New Roman"/>
                        <a:cs typeface="Times New Roman"/>
                      </a:endParaRPr>
                    </a:p>
                  </a:txBody>
                  <a:tcPr marL="68580" marR="68580" marT="0" marB="0"/>
                </a:tc>
                <a:tc>
                  <a:txBody>
                    <a:bodyPr/>
                    <a:lstStyle/>
                    <a:p>
                      <a:pPr marL="0" marR="0" algn="l" defTabSz="914400" rtl="0" eaLnBrk="1" latinLnBrk="0" hangingPunct="1">
                        <a:lnSpc>
                          <a:spcPct val="200000"/>
                        </a:lnSpc>
                        <a:spcBef>
                          <a:spcPts val="0"/>
                        </a:spcBef>
                        <a:spcAft>
                          <a:spcPts val="0"/>
                        </a:spcAft>
                      </a:pPr>
                      <a:r>
                        <a:rPr lang="en-US" sz="2800" kern="1200" dirty="0" smtClean="0">
                          <a:solidFill>
                            <a:schemeClr val="dk1"/>
                          </a:solidFill>
                          <a:effectLst/>
                          <a:latin typeface="+mn-lt"/>
                          <a:ea typeface="+mn-ea"/>
                          <a:cs typeface="+mn-cs"/>
                        </a:rPr>
                        <a:t>260,975</a:t>
                      </a:r>
                      <a:endParaRPr lang="en-US" sz="2800" kern="1200" dirty="0">
                        <a:solidFill>
                          <a:schemeClr val="dk1"/>
                        </a:solidFill>
                        <a:effectLst/>
                        <a:latin typeface="+mn-lt"/>
                        <a:ea typeface="+mn-ea"/>
                        <a:cs typeface="+mn-cs"/>
                      </a:endParaRPr>
                    </a:p>
                  </a:txBody>
                  <a:tcPr marL="68580" marR="68580" marT="0" marB="0"/>
                </a:tc>
                <a:tc>
                  <a:txBody>
                    <a:bodyPr/>
                    <a:lstStyle/>
                    <a:p>
                      <a:pPr marL="0" marR="0" algn="l" defTabSz="914400" rtl="0" eaLnBrk="1" latinLnBrk="0" hangingPunct="1">
                        <a:lnSpc>
                          <a:spcPct val="200000"/>
                        </a:lnSpc>
                        <a:spcBef>
                          <a:spcPts val="0"/>
                        </a:spcBef>
                        <a:spcAft>
                          <a:spcPts val="0"/>
                        </a:spcAft>
                      </a:pPr>
                      <a:r>
                        <a:rPr lang="en-US" sz="2800" kern="1200" dirty="0" smtClean="0">
                          <a:solidFill>
                            <a:schemeClr val="dk1"/>
                          </a:solidFill>
                          <a:effectLst/>
                          <a:latin typeface="+mn-lt"/>
                          <a:ea typeface="+mn-ea"/>
                          <a:cs typeface="+mn-cs"/>
                        </a:rPr>
                        <a:t>163,517</a:t>
                      </a:r>
                      <a:endParaRPr lang="en-US" sz="2800" kern="1200" dirty="0">
                        <a:solidFill>
                          <a:schemeClr val="dk1"/>
                        </a:solidFill>
                        <a:effectLst/>
                        <a:latin typeface="+mn-lt"/>
                        <a:ea typeface="+mn-ea"/>
                        <a:cs typeface="+mn-cs"/>
                      </a:endParaRPr>
                    </a:p>
                  </a:txBody>
                  <a:tcPr marL="68580" marR="68580" marT="0" marB="0"/>
                </a:tc>
                <a:tc>
                  <a:txBody>
                    <a:bodyPr/>
                    <a:lstStyle/>
                    <a:p>
                      <a:pPr marL="0" marR="0">
                        <a:lnSpc>
                          <a:spcPct val="200000"/>
                        </a:lnSpc>
                        <a:spcBef>
                          <a:spcPts val="0"/>
                        </a:spcBef>
                        <a:spcAft>
                          <a:spcPts val="0"/>
                        </a:spcAft>
                      </a:pPr>
                      <a:r>
                        <a:rPr lang="en-US" sz="2800" dirty="0" smtClean="0">
                          <a:effectLst/>
                          <a:latin typeface="Arial"/>
                          <a:ea typeface="Times New Roman"/>
                          <a:cs typeface="Times New Roman"/>
                        </a:rPr>
                        <a:t>-</a:t>
                      </a:r>
                      <a:r>
                        <a:rPr lang="en-US" sz="2800" kern="1200" dirty="0" smtClean="0">
                          <a:solidFill>
                            <a:schemeClr val="dk1"/>
                          </a:solidFill>
                          <a:effectLst/>
                          <a:latin typeface="+mn-lt"/>
                          <a:ea typeface="+mn-ea"/>
                          <a:cs typeface="+mn-cs"/>
                        </a:rPr>
                        <a:t>59.7</a:t>
                      </a:r>
                      <a:endParaRPr lang="en-US" sz="2800" kern="1200" dirty="0">
                        <a:solidFill>
                          <a:schemeClr val="dk1"/>
                        </a:solidFill>
                        <a:effectLst/>
                        <a:latin typeface="+mn-lt"/>
                        <a:ea typeface="+mn-ea"/>
                        <a:cs typeface="+mn-cs"/>
                      </a:endParaRPr>
                    </a:p>
                  </a:txBody>
                  <a:tcPr marL="68580" marR="68580" marT="0" marB="0"/>
                </a:tc>
              </a:tr>
              <a:tr h="622975">
                <a:tc>
                  <a:txBody>
                    <a:bodyPr/>
                    <a:lstStyle/>
                    <a:p>
                      <a:pPr marL="0" marR="0">
                        <a:lnSpc>
                          <a:spcPct val="200000"/>
                        </a:lnSpc>
                        <a:spcBef>
                          <a:spcPts val="0"/>
                        </a:spcBef>
                        <a:spcAft>
                          <a:spcPts val="0"/>
                        </a:spcAft>
                      </a:pPr>
                      <a:r>
                        <a:rPr lang="en-US" sz="1800" dirty="0" smtClean="0">
                          <a:effectLst/>
                          <a:latin typeface="Arial"/>
                          <a:ea typeface="Times New Roman"/>
                          <a:cs typeface="Times New Roman"/>
                        </a:rPr>
                        <a:t>Primo</a:t>
                      </a:r>
                      <a:endParaRPr lang="en-US" sz="1800" dirty="0">
                        <a:effectLst/>
                        <a:latin typeface="Arial"/>
                        <a:ea typeface="Times New Roman"/>
                        <a:cs typeface="Times New Roman"/>
                      </a:endParaRPr>
                    </a:p>
                  </a:txBody>
                  <a:tcPr marL="68580" marR="68580" marT="0" marB="0"/>
                </a:tc>
                <a:tc>
                  <a:txBody>
                    <a:bodyPr/>
                    <a:lstStyle/>
                    <a:p>
                      <a:pPr marL="0" marR="0" algn="l" defTabSz="914400" rtl="0" eaLnBrk="1" latinLnBrk="0" hangingPunct="1">
                        <a:lnSpc>
                          <a:spcPct val="200000"/>
                        </a:lnSpc>
                        <a:spcBef>
                          <a:spcPts val="0"/>
                        </a:spcBef>
                        <a:spcAft>
                          <a:spcPts val="0"/>
                        </a:spcAft>
                      </a:pPr>
                      <a:r>
                        <a:rPr lang="en-US" sz="2800" kern="1200" dirty="0" smtClean="0">
                          <a:solidFill>
                            <a:schemeClr val="dk1"/>
                          </a:solidFill>
                          <a:effectLst/>
                          <a:latin typeface="+mn-lt"/>
                          <a:ea typeface="+mn-ea"/>
                          <a:cs typeface="+mn-cs"/>
                        </a:rPr>
                        <a:t>0</a:t>
                      </a:r>
                      <a:endParaRPr lang="en-US" sz="2800" kern="1200" dirty="0">
                        <a:solidFill>
                          <a:schemeClr val="dk1"/>
                        </a:solidFill>
                        <a:effectLst/>
                        <a:latin typeface="+mn-lt"/>
                        <a:ea typeface="+mn-ea"/>
                        <a:cs typeface="+mn-cs"/>
                      </a:endParaRPr>
                    </a:p>
                  </a:txBody>
                  <a:tcPr marL="68580" marR="68580" marT="0" marB="0"/>
                </a:tc>
                <a:tc>
                  <a:txBody>
                    <a:bodyPr/>
                    <a:lstStyle/>
                    <a:p>
                      <a:pPr marL="0" marR="0" algn="l" defTabSz="914400" rtl="0" eaLnBrk="1" latinLnBrk="0" hangingPunct="1">
                        <a:lnSpc>
                          <a:spcPct val="200000"/>
                        </a:lnSpc>
                        <a:spcBef>
                          <a:spcPts val="0"/>
                        </a:spcBef>
                        <a:spcAft>
                          <a:spcPts val="0"/>
                        </a:spcAft>
                      </a:pPr>
                      <a:r>
                        <a:rPr lang="en-US" sz="2800" kern="1200" dirty="0" smtClean="0">
                          <a:solidFill>
                            <a:schemeClr val="dk1"/>
                          </a:solidFill>
                          <a:effectLst/>
                          <a:latin typeface="+mn-lt"/>
                          <a:ea typeface="+mn-ea"/>
                          <a:cs typeface="+mn-cs"/>
                        </a:rPr>
                        <a:t>497,245</a:t>
                      </a:r>
                      <a:endParaRPr lang="en-US" sz="2800" kern="1200" dirty="0">
                        <a:solidFill>
                          <a:schemeClr val="dk1"/>
                        </a:solidFill>
                        <a:effectLst/>
                        <a:latin typeface="+mn-lt"/>
                        <a:ea typeface="+mn-ea"/>
                        <a:cs typeface="+mn-cs"/>
                      </a:endParaRPr>
                    </a:p>
                  </a:txBody>
                  <a:tcPr marL="68580" marR="68580" marT="0" marB="0"/>
                </a:tc>
                <a:tc>
                  <a:txBody>
                    <a:bodyPr/>
                    <a:lstStyle/>
                    <a:p>
                      <a:pPr marL="0" marR="0">
                        <a:lnSpc>
                          <a:spcPct val="200000"/>
                        </a:lnSpc>
                        <a:spcBef>
                          <a:spcPts val="0"/>
                        </a:spcBef>
                        <a:spcAft>
                          <a:spcPts val="0"/>
                        </a:spcAft>
                      </a:pPr>
                      <a:endParaRPr lang="en-US" sz="2800" dirty="0">
                        <a:effectLst/>
                        <a:latin typeface="Arial"/>
                        <a:ea typeface="Times New Roman"/>
                        <a:cs typeface="Times New Roman"/>
                      </a:endParaRPr>
                    </a:p>
                  </a:txBody>
                  <a:tcPr marL="68580" marR="68580" marT="0" marB="0"/>
                </a:tc>
              </a:tr>
              <a:tr h="622975">
                <a:tc>
                  <a:txBody>
                    <a:bodyPr/>
                    <a:lstStyle/>
                    <a:p>
                      <a:pPr marL="0" marR="0">
                        <a:lnSpc>
                          <a:spcPct val="200000"/>
                        </a:lnSpc>
                        <a:spcBef>
                          <a:spcPts val="0"/>
                        </a:spcBef>
                        <a:spcAft>
                          <a:spcPts val="0"/>
                        </a:spcAft>
                      </a:pPr>
                      <a:r>
                        <a:rPr lang="en-US" sz="1800" dirty="0" smtClean="0">
                          <a:effectLst/>
                          <a:latin typeface="Arial"/>
                          <a:ea typeface="Times New Roman"/>
                          <a:cs typeface="Times New Roman"/>
                        </a:rPr>
                        <a:t>Total</a:t>
                      </a:r>
                      <a:endParaRPr lang="en-US" sz="1800" dirty="0">
                        <a:effectLst/>
                        <a:latin typeface="Arial"/>
                        <a:ea typeface="Times New Roman"/>
                        <a:cs typeface="Times New Roman"/>
                      </a:endParaRPr>
                    </a:p>
                  </a:txBody>
                  <a:tcPr marL="68580" marR="68580" marT="0" marB="0"/>
                </a:tc>
                <a:tc>
                  <a:txBody>
                    <a:bodyPr/>
                    <a:lstStyle/>
                    <a:p>
                      <a:pPr marL="0" marR="0" algn="l" defTabSz="914400" rtl="0" eaLnBrk="1" latinLnBrk="0" hangingPunct="1">
                        <a:lnSpc>
                          <a:spcPct val="200000"/>
                        </a:lnSpc>
                        <a:spcBef>
                          <a:spcPts val="0"/>
                        </a:spcBef>
                        <a:spcAft>
                          <a:spcPts val="0"/>
                        </a:spcAft>
                      </a:pPr>
                      <a:r>
                        <a:rPr lang="en-US" sz="2800" kern="1200" dirty="0" smtClean="0">
                          <a:solidFill>
                            <a:schemeClr val="dk1"/>
                          </a:solidFill>
                          <a:effectLst/>
                          <a:latin typeface="+mn-lt"/>
                          <a:ea typeface="+mn-ea"/>
                          <a:cs typeface="+mn-cs"/>
                        </a:rPr>
                        <a:t>573,155</a:t>
                      </a:r>
                      <a:endParaRPr lang="en-US" sz="2800" kern="1200" dirty="0">
                        <a:solidFill>
                          <a:schemeClr val="dk1"/>
                        </a:solidFill>
                        <a:effectLst/>
                        <a:latin typeface="+mn-lt"/>
                        <a:ea typeface="+mn-ea"/>
                        <a:cs typeface="+mn-cs"/>
                      </a:endParaRPr>
                    </a:p>
                  </a:txBody>
                  <a:tcPr marL="68580" marR="68580" marT="0" marB="0"/>
                </a:tc>
                <a:tc>
                  <a:txBody>
                    <a:bodyPr/>
                    <a:lstStyle/>
                    <a:p>
                      <a:pPr marL="0" marR="0" algn="l" defTabSz="914400" rtl="0" eaLnBrk="1" latinLnBrk="0" hangingPunct="1">
                        <a:lnSpc>
                          <a:spcPct val="200000"/>
                        </a:lnSpc>
                        <a:spcBef>
                          <a:spcPts val="0"/>
                        </a:spcBef>
                        <a:spcAft>
                          <a:spcPts val="0"/>
                        </a:spcAft>
                      </a:pPr>
                      <a:r>
                        <a:rPr lang="en-US" sz="2800" kern="1200" dirty="0" smtClean="0">
                          <a:solidFill>
                            <a:schemeClr val="dk1"/>
                          </a:solidFill>
                          <a:effectLst/>
                          <a:latin typeface="+mn-lt"/>
                          <a:ea typeface="+mn-ea"/>
                          <a:cs typeface="+mn-cs"/>
                        </a:rPr>
                        <a:t>849,256</a:t>
                      </a:r>
                      <a:endParaRPr lang="en-US" sz="2800" kern="1200" dirty="0">
                        <a:solidFill>
                          <a:schemeClr val="dk1"/>
                        </a:solidFill>
                        <a:effectLst/>
                        <a:latin typeface="+mn-lt"/>
                        <a:ea typeface="+mn-ea"/>
                        <a:cs typeface="+mn-cs"/>
                      </a:endParaRPr>
                    </a:p>
                  </a:txBody>
                  <a:tcPr marL="68580" marR="68580" marT="0" marB="0"/>
                </a:tc>
                <a:tc>
                  <a:txBody>
                    <a:bodyPr/>
                    <a:lstStyle/>
                    <a:p>
                      <a:pPr marL="0" marR="0" algn="l" defTabSz="914400" rtl="0" eaLnBrk="1" latinLnBrk="0" hangingPunct="1">
                        <a:lnSpc>
                          <a:spcPct val="200000"/>
                        </a:lnSpc>
                        <a:spcBef>
                          <a:spcPts val="0"/>
                        </a:spcBef>
                        <a:spcAft>
                          <a:spcPts val="0"/>
                        </a:spcAft>
                      </a:pPr>
                      <a:r>
                        <a:rPr lang="en-US" sz="2800" kern="1200" dirty="0" smtClean="0">
                          <a:solidFill>
                            <a:schemeClr val="dk1"/>
                          </a:solidFill>
                          <a:effectLst/>
                          <a:latin typeface="+mn-lt"/>
                          <a:ea typeface="+mn-ea"/>
                          <a:cs typeface="+mn-cs"/>
                        </a:rPr>
                        <a:t>+32.5</a:t>
                      </a:r>
                      <a:endParaRPr lang="en-US" sz="2800" kern="1200" dirty="0">
                        <a:solidFill>
                          <a:schemeClr val="dk1"/>
                        </a:solidFill>
                        <a:effectLst/>
                        <a:latin typeface="+mn-lt"/>
                        <a:ea typeface="+mn-ea"/>
                        <a:cs typeface="+mn-cs"/>
                      </a:endParaRPr>
                    </a:p>
                  </a:txBody>
                  <a:tcPr marL="68580" marR="68580" marT="0" marB="0"/>
                </a:tc>
              </a:tr>
            </a:tbl>
          </a:graphicData>
        </a:graphic>
      </p:graphicFrame>
    </p:spTree>
    <p:extLst>
      <p:ext uri="{BB962C8B-B14F-4D97-AF65-F5344CB8AC3E}">
        <p14:creationId xmlns:p14="http://schemas.microsoft.com/office/powerpoint/2010/main" val="20652599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224568"/>
            </a:gs>
            <a:gs pos="100000">
              <a:schemeClr val="accent1">
                <a:tint val="44500"/>
                <a:satMod val="160000"/>
              </a:schemeClr>
            </a:gs>
            <a:gs pos="100000">
              <a:srgbClr val="E5F2FF"/>
            </a:gs>
          </a:gsLst>
          <a:path path="circle">
            <a:fillToRect l="100000" t="10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Data Collection</a:t>
            </a:r>
            <a:endParaRPr lang="en-US" dirty="0"/>
          </a:p>
        </p:txBody>
      </p:sp>
      <p:sp>
        <p:nvSpPr>
          <p:cNvPr id="3" name="Content Placeholder 2"/>
          <p:cNvSpPr>
            <a:spLocks noGrp="1"/>
          </p:cNvSpPr>
          <p:nvPr>
            <p:ph idx="1"/>
          </p:nvPr>
        </p:nvSpPr>
        <p:spPr>
          <a:xfrm>
            <a:off x="457200" y="1600201"/>
            <a:ext cx="8229600" cy="1371600"/>
          </a:xfrm>
        </p:spPr>
        <p:txBody>
          <a:bodyPr>
            <a:normAutofit/>
          </a:bodyPr>
          <a:lstStyle/>
          <a:p>
            <a:r>
              <a:rPr lang="en-US" dirty="0" smtClean="0"/>
              <a:t>Full-text downloads have increased</a:t>
            </a:r>
          </a:p>
          <a:p>
            <a:endParaRPr lang="en-US" dirty="0" smtClean="0"/>
          </a:p>
          <a:p>
            <a:pPr marL="0" indent="0" fontAlgn="t">
              <a:buNone/>
            </a:pPr>
            <a:endParaRPr lang="en-US" dirty="0"/>
          </a:p>
          <a:p>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2228878659"/>
              </p:ext>
            </p:extLst>
          </p:nvPr>
        </p:nvGraphicFramePr>
        <p:xfrm>
          <a:off x="914400" y="2514600"/>
          <a:ext cx="7620001" cy="1476415"/>
        </p:xfrm>
        <a:graphic>
          <a:graphicData uri="http://schemas.openxmlformats.org/drawingml/2006/table">
            <a:tbl>
              <a:tblPr firstRow="1" firstCol="1" bandRow="1">
                <a:tableStyleId>{5C22544A-7EE6-4342-B048-85BDC9FD1C3A}</a:tableStyleId>
              </a:tblPr>
              <a:tblGrid>
                <a:gridCol w="2054833"/>
                <a:gridCol w="1969214"/>
                <a:gridCol w="2215519"/>
                <a:gridCol w="1380435"/>
              </a:tblGrid>
              <a:tr h="622975">
                <a:tc>
                  <a:txBody>
                    <a:bodyPr/>
                    <a:lstStyle/>
                    <a:p>
                      <a:pPr marL="0" marR="0">
                        <a:lnSpc>
                          <a:spcPct val="200000"/>
                        </a:lnSpc>
                        <a:spcBef>
                          <a:spcPts val="0"/>
                        </a:spcBef>
                        <a:spcAft>
                          <a:spcPts val="0"/>
                        </a:spcAft>
                      </a:pPr>
                      <a:r>
                        <a:rPr lang="en-US" sz="1200" dirty="0">
                          <a:effectLst/>
                        </a:rPr>
                        <a:t> </a:t>
                      </a:r>
                      <a:endParaRPr lang="en-US" sz="1200" dirty="0">
                        <a:effectLst/>
                        <a:latin typeface="Arial"/>
                        <a:ea typeface="Times New Roman"/>
                        <a:cs typeface="Times New Roman"/>
                      </a:endParaRPr>
                    </a:p>
                  </a:txBody>
                  <a:tcPr marL="68580" marR="68580" marT="0" marB="0"/>
                </a:tc>
                <a:tc>
                  <a:txBody>
                    <a:bodyPr/>
                    <a:lstStyle/>
                    <a:p>
                      <a:pPr marL="0" marR="0">
                        <a:lnSpc>
                          <a:spcPct val="200000"/>
                        </a:lnSpc>
                        <a:spcBef>
                          <a:spcPts val="0"/>
                        </a:spcBef>
                        <a:spcAft>
                          <a:spcPts val="0"/>
                        </a:spcAft>
                      </a:pPr>
                      <a:r>
                        <a:rPr lang="en-US" sz="2000" dirty="0" smtClean="0">
                          <a:effectLst/>
                        </a:rPr>
                        <a:t>Fall 2010</a:t>
                      </a:r>
                      <a:endParaRPr lang="en-US" sz="2000" dirty="0">
                        <a:effectLst/>
                        <a:latin typeface="Arial"/>
                        <a:ea typeface="Times New Roman"/>
                        <a:cs typeface="Times New Roman"/>
                      </a:endParaRPr>
                    </a:p>
                  </a:txBody>
                  <a:tcPr marL="68580" marR="68580" marT="0" marB="0"/>
                </a:tc>
                <a:tc>
                  <a:txBody>
                    <a:bodyPr/>
                    <a:lstStyle/>
                    <a:p>
                      <a:pPr marL="0" marR="0">
                        <a:lnSpc>
                          <a:spcPct val="200000"/>
                        </a:lnSpc>
                        <a:spcBef>
                          <a:spcPts val="0"/>
                        </a:spcBef>
                        <a:spcAft>
                          <a:spcPts val="0"/>
                        </a:spcAft>
                      </a:pPr>
                      <a:r>
                        <a:rPr lang="en-US" sz="2000" dirty="0" smtClean="0">
                          <a:effectLst/>
                          <a:latin typeface="+mn-lt"/>
                          <a:ea typeface="+mn-ea"/>
                          <a:cs typeface="+mn-cs"/>
                        </a:rPr>
                        <a:t>Fall</a:t>
                      </a:r>
                      <a:r>
                        <a:rPr lang="en-US" sz="2000" baseline="0" dirty="0" smtClean="0">
                          <a:effectLst/>
                          <a:latin typeface="+mn-lt"/>
                          <a:ea typeface="+mn-ea"/>
                          <a:cs typeface="+mn-cs"/>
                        </a:rPr>
                        <a:t> 2011</a:t>
                      </a:r>
                      <a:endParaRPr lang="en-US" sz="2000" dirty="0">
                        <a:effectLst/>
                        <a:latin typeface="Arial"/>
                        <a:ea typeface="Times New Roman"/>
                        <a:cs typeface="Times New Roman"/>
                      </a:endParaRPr>
                    </a:p>
                  </a:txBody>
                  <a:tcPr marL="68580" marR="68580" marT="0" marB="0"/>
                </a:tc>
                <a:tc>
                  <a:txBody>
                    <a:bodyPr/>
                    <a:lstStyle/>
                    <a:p>
                      <a:pPr marL="0" marR="0">
                        <a:lnSpc>
                          <a:spcPct val="200000"/>
                        </a:lnSpc>
                        <a:spcBef>
                          <a:spcPts val="0"/>
                        </a:spcBef>
                        <a:spcAft>
                          <a:spcPts val="0"/>
                        </a:spcAft>
                      </a:pPr>
                      <a:r>
                        <a:rPr lang="en-US" sz="2000" dirty="0">
                          <a:effectLst/>
                        </a:rPr>
                        <a:t>% </a:t>
                      </a:r>
                      <a:r>
                        <a:rPr lang="en-US" sz="2000" dirty="0" smtClean="0">
                          <a:effectLst/>
                        </a:rPr>
                        <a:t>Increase</a:t>
                      </a:r>
                      <a:endParaRPr lang="en-US" sz="2000" dirty="0">
                        <a:effectLst/>
                        <a:latin typeface="Arial"/>
                        <a:ea typeface="Times New Roman"/>
                        <a:cs typeface="Times New Roman"/>
                      </a:endParaRPr>
                    </a:p>
                  </a:txBody>
                  <a:tcPr marL="68580" marR="68580" marT="0" marB="0"/>
                </a:tc>
              </a:tr>
              <a:tr h="622975">
                <a:tc>
                  <a:txBody>
                    <a:bodyPr/>
                    <a:lstStyle/>
                    <a:p>
                      <a:pPr marL="0" marR="0">
                        <a:lnSpc>
                          <a:spcPct val="200000"/>
                        </a:lnSpc>
                        <a:spcBef>
                          <a:spcPts val="0"/>
                        </a:spcBef>
                        <a:spcAft>
                          <a:spcPts val="0"/>
                        </a:spcAft>
                      </a:pPr>
                      <a:r>
                        <a:rPr lang="en-US" sz="1800" dirty="0" smtClean="0">
                          <a:effectLst/>
                        </a:rPr>
                        <a:t>Downloads</a:t>
                      </a:r>
                      <a:endParaRPr lang="en-US" sz="1800" dirty="0">
                        <a:effectLst/>
                        <a:latin typeface="Arial"/>
                        <a:ea typeface="Times New Roman"/>
                        <a:cs typeface="Times New Roman"/>
                      </a:endParaRPr>
                    </a:p>
                  </a:txBody>
                  <a:tcPr marL="68580" marR="68580" marT="0" marB="0"/>
                </a:tc>
                <a:tc>
                  <a:txBody>
                    <a:bodyPr/>
                    <a:lstStyle/>
                    <a:p>
                      <a:pPr marL="0" marR="0">
                        <a:lnSpc>
                          <a:spcPct val="200000"/>
                        </a:lnSpc>
                        <a:spcBef>
                          <a:spcPts val="0"/>
                        </a:spcBef>
                        <a:spcAft>
                          <a:spcPts val="0"/>
                        </a:spcAft>
                      </a:pPr>
                      <a:r>
                        <a:rPr lang="en-US" sz="2800" dirty="0" smtClean="0">
                          <a:effectLst/>
                        </a:rPr>
                        <a:t>367,831</a:t>
                      </a:r>
                      <a:endParaRPr lang="en-US" sz="2800" dirty="0">
                        <a:effectLst/>
                        <a:latin typeface="Arial"/>
                        <a:ea typeface="Times New Roman"/>
                        <a:cs typeface="Times New Roman"/>
                      </a:endParaRPr>
                    </a:p>
                  </a:txBody>
                  <a:tcPr marL="68580" marR="68580" marT="0" marB="0"/>
                </a:tc>
                <a:tc>
                  <a:txBody>
                    <a:bodyPr/>
                    <a:lstStyle/>
                    <a:p>
                      <a:pPr marL="0" marR="0">
                        <a:lnSpc>
                          <a:spcPct val="200000"/>
                        </a:lnSpc>
                        <a:spcBef>
                          <a:spcPts val="0"/>
                        </a:spcBef>
                        <a:spcAft>
                          <a:spcPts val="0"/>
                        </a:spcAft>
                      </a:pPr>
                      <a:r>
                        <a:rPr lang="en-US" sz="2800" dirty="0" smtClean="0">
                          <a:effectLst/>
                        </a:rPr>
                        <a:t>394,099</a:t>
                      </a:r>
                      <a:endParaRPr lang="en-US" sz="2800" dirty="0">
                        <a:effectLst/>
                        <a:latin typeface="Arial"/>
                        <a:ea typeface="Times New Roman"/>
                        <a:cs typeface="Times New Roman"/>
                      </a:endParaRPr>
                    </a:p>
                  </a:txBody>
                  <a:tcPr marL="68580" marR="68580" marT="0" marB="0"/>
                </a:tc>
                <a:tc>
                  <a:txBody>
                    <a:bodyPr/>
                    <a:lstStyle/>
                    <a:p>
                      <a:pPr marL="0" marR="0">
                        <a:lnSpc>
                          <a:spcPct val="200000"/>
                        </a:lnSpc>
                        <a:spcBef>
                          <a:spcPts val="0"/>
                        </a:spcBef>
                        <a:spcAft>
                          <a:spcPts val="0"/>
                        </a:spcAft>
                      </a:pPr>
                      <a:r>
                        <a:rPr lang="en-US" sz="2800" dirty="0" smtClean="0">
                          <a:effectLst/>
                          <a:latin typeface="+mn-lt"/>
                          <a:ea typeface="+mn-ea"/>
                          <a:cs typeface="+mn-cs"/>
                        </a:rPr>
                        <a:t>6.7</a:t>
                      </a:r>
                      <a:endParaRPr lang="en-US" sz="2800" dirty="0">
                        <a:effectLst/>
                        <a:latin typeface="Arial"/>
                        <a:ea typeface="Times New Roman"/>
                        <a:cs typeface="Times New Roman"/>
                      </a:endParaRPr>
                    </a:p>
                  </a:txBody>
                  <a:tcPr marL="68580" marR="68580" marT="0" marB="0"/>
                </a:tc>
              </a:tr>
            </a:tbl>
          </a:graphicData>
        </a:graphic>
      </p:graphicFrame>
      <p:sp>
        <p:nvSpPr>
          <p:cNvPr id="6" name="Content Placeholder 2"/>
          <p:cNvSpPr txBox="1">
            <a:spLocks/>
          </p:cNvSpPr>
          <p:nvPr/>
        </p:nvSpPr>
        <p:spPr>
          <a:xfrm>
            <a:off x="381000" y="4267200"/>
            <a:ext cx="8229600" cy="990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Digital Collections usage spiked by 50%</a:t>
            </a:r>
          </a:p>
          <a:p>
            <a:endParaRPr lang="en-US" dirty="0" smtClean="0"/>
          </a:p>
          <a:p>
            <a:pPr marL="0" indent="0" fontAlgn="t">
              <a:buFont typeface="Arial" pitchFamily="34" charset="0"/>
              <a:buNone/>
            </a:pPr>
            <a:endParaRPr lang="en-US" dirty="0" smtClean="0"/>
          </a:p>
          <a:p>
            <a:endParaRPr lang="en-US" dirty="0" smtClean="0"/>
          </a:p>
        </p:txBody>
      </p:sp>
    </p:spTree>
    <p:extLst>
      <p:ext uri="{BB962C8B-B14F-4D97-AF65-F5344CB8AC3E}">
        <p14:creationId xmlns:p14="http://schemas.microsoft.com/office/powerpoint/2010/main" val="5689627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Tulane">
      <a:dk1>
        <a:srgbClr val="224568"/>
      </a:dk1>
      <a:lt1>
        <a:srgbClr val="E5F2FF"/>
      </a:lt1>
      <a:dk2>
        <a:srgbClr val="1F497D"/>
      </a:dk2>
      <a:lt2>
        <a:srgbClr val="00331A"/>
      </a:lt2>
      <a:accent1>
        <a:srgbClr val="4F81BD"/>
      </a:accent1>
      <a:accent2>
        <a:srgbClr val="C0504D"/>
      </a:accent2>
      <a:accent3>
        <a:srgbClr val="9BBB59"/>
      </a:accent3>
      <a:accent4>
        <a:srgbClr val="8064A2"/>
      </a:accent4>
      <a:accent5>
        <a:srgbClr val="4BACC6"/>
      </a:accent5>
      <a:accent6>
        <a:srgbClr val="F79646"/>
      </a:accent6>
      <a:hlink>
        <a:srgbClr val="99CC33"/>
      </a:hlink>
      <a:folHlink>
        <a:srgbClr val="006633"/>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ulane">
    <a:dk1>
      <a:srgbClr val="224568"/>
    </a:dk1>
    <a:lt1>
      <a:srgbClr val="E5F2FF"/>
    </a:lt1>
    <a:dk2>
      <a:srgbClr val="1F497D"/>
    </a:dk2>
    <a:lt2>
      <a:srgbClr val="00331A"/>
    </a:lt2>
    <a:accent1>
      <a:srgbClr val="4F81BD"/>
    </a:accent1>
    <a:accent2>
      <a:srgbClr val="C0504D"/>
    </a:accent2>
    <a:accent3>
      <a:srgbClr val="9BBB59"/>
    </a:accent3>
    <a:accent4>
      <a:srgbClr val="8064A2"/>
    </a:accent4>
    <a:accent5>
      <a:srgbClr val="4BACC6"/>
    </a:accent5>
    <a:accent6>
      <a:srgbClr val="F79646"/>
    </a:accent6>
    <a:hlink>
      <a:srgbClr val="99CC33"/>
    </a:hlink>
    <a:folHlink>
      <a:srgbClr val="006633"/>
    </a:folHlink>
  </a:clrScheme>
</a:themeOverride>
</file>

<file path=docProps/app.xml><?xml version="1.0" encoding="utf-8"?>
<Properties xmlns="http://schemas.openxmlformats.org/officeDocument/2006/extended-properties" xmlns:vt="http://schemas.openxmlformats.org/officeDocument/2006/docPropsVTypes">
  <Template/>
  <TotalTime>8745</TotalTime>
  <Words>1699</Words>
  <Application>Microsoft Office PowerPoint</Application>
  <PresentationFormat>On-screen Show (4:3)</PresentationFormat>
  <Paragraphs>258</Paragraphs>
  <Slides>38</Slides>
  <Notes>12</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User Testing of Primo at Tulane</vt:lpstr>
      <vt:lpstr>About Us</vt:lpstr>
      <vt:lpstr>User Testing of Primo at Tulane</vt:lpstr>
      <vt:lpstr>The Implementation</vt:lpstr>
      <vt:lpstr>The Implementation</vt:lpstr>
      <vt:lpstr>The Implementation</vt:lpstr>
      <vt:lpstr>User Testing Overview</vt:lpstr>
      <vt:lpstr>Data Collection</vt:lpstr>
      <vt:lpstr>Data Collection</vt:lpstr>
      <vt:lpstr>Survey</vt:lpstr>
      <vt:lpstr>Survey</vt:lpstr>
      <vt:lpstr>Survey</vt:lpstr>
      <vt:lpstr>Survey</vt:lpstr>
      <vt:lpstr>Survey</vt:lpstr>
      <vt:lpstr>Survey</vt:lpstr>
      <vt:lpstr>Survey</vt:lpstr>
      <vt:lpstr>Survey</vt:lpstr>
      <vt:lpstr>Usability Testing</vt:lpstr>
      <vt:lpstr>Pre and Post Test</vt:lpstr>
      <vt:lpstr>Tasks</vt:lpstr>
      <vt:lpstr>Research Questions</vt:lpstr>
      <vt:lpstr>Research Question 1</vt:lpstr>
      <vt:lpstr>Research Question 1</vt:lpstr>
      <vt:lpstr>Research Question 1</vt:lpstr>
      <vt:lpstr>Research Question 1</vt:lpstr>
      <vt:lpstr>Research Question 1</vt:lpstr>
      <vt:lpstr>Research Question 2</vt:lpstr>
      <vt:lpstr>Research Question 2</vt:lpstr>
      <vt:lpstr>Research Question 2</vt:lpstr>
      <vt:lpstr>Research Question 2</vt:lpstr>
      <vt:lpstr>Research Question 2</vt:lpstr>
      <vt:lpstr>Research Question 2</vt:lpstr>
      <vt:lpstr>Research Question 3</vt:lpstr>
      <vt:lpstr>Research Question 3</vt:lpstr>
      <vt:lpstr>Research Question 3</vt:lpstr>
      <vt:lpstr>Research Question 4</vt:lpstr>
      <vt:lpstr>What we’ve done</vt:lpstr>
      <vt:lpstr>For more info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User Testing of Primo at Tulane</dc:title>
  <dc:creator>dcomeaux</dc:creator>
  <cp:lastModifiedBy>dcomeaux</cp:lastModifiedBy>
  <cp:revision>120</cp:revision>
  <dcterms:created xsi:type="dcterms:W3CDTF">2012-04-15T00:00:25Z</dcterms:created>
  <dcterms:modified xsi:type="dcterms:W3CDTF">2012-05-11T17:21:55Z</dcterms:modified>
</cp:coreProperties>
</file>